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9" r:id="rId8"/>
    <p:sldId id="266" r:id="rId9"/>
    <p:sldId id="270" r:id="rId10"/>
    <p:sldId id="274" r:id="rId11"/>
    <p:sldId id="273" r:id="rId12"/>
  </p:sldIdLst>
  <p:sldSz cx="18288000" cy="10287000"/>
  <p:notesSz cx="6858000" cy="9144000"/>
  <p:embeddedFontLst>
    <p:embeddedFont>
      <p:font typeface="Bobby Jones" panose="020B0604020202020204" charset="0"/>
      <p:regular r:id="rId13"/>
    </p:embeddedFont>
    <p:embeddedFont>
      <p:font typeface="Bobby Jones Condensed" panose="020B0604020202020204" charset="0"/>
      <p:regular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DM Sans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033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سندس احمد عبدالله محمد" userId="c54f914e-bf31-4185-a28a-997b1adbca7a" providerId="ADAL" clId="{80DFC437-A5C1-4E39-A87F-201F789C2D79}"/>
    <pc:docChg chg="undo custSel modSld">
      <pc:chgData name="سندس احمد عبدالله محمد" userId="c54f914e-bf31-4185-a28a-997b1adbca7a" providerId="ADAL" clId="{80DFC437-A5C1-4E39-A87F-201F789C2D79}" dt="2024-12-06T03:52:23.374" v="26" actId="1076"/>
      <pc:docMkLst>
        <pc:docMk/>
      </pc:docMkLst>
      <pc:sldChg chg="modSp mod">
        <pc:chgData name="سندس احمد عبدالله محمد" userId="c54f914e-bf31-4185-a28a-997b1adbca7a" providerId="ADAL" clId="{80DFC437-A5C1-4E39-A87F-201F789C2D79}" dt="2024-12-06T03:52:23.374" v="26" actId="1076"/>
        <pc:sldMkLst>
          <pc:docMk/>
          <pc:sldMk cId="0" sldId="262"/>
        </pc:sldMkLst>
        <pc:spChg chg="mod">
          <ac:chgData name="سندس احمد عبدالله محمد" userId="c54f914e-bf31-4185-a28a-997b1adbca7a" providerId="ADAL" clId="{80DFC437-A5C1-4E39-A87F-201F789C2D79}" dt="2024-12-06T03:51:55.450" v="18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سندس احمد عبدالله محمد" userId="c54f914e-bf31-4185-a28a-997b1adbca7a" providerId="ADAL" clId="{80DFC437-A5C1-4E39-A87F-201F789C2D79}" dt="2024-12-06T03:52:23.374" v="26" actId="1076"/>
          <ac:spMkLst>
            <pc:docMk/>
            <pc:sldMk cId="0" sldId="262"/>
            <ac:spMk id="18" creationId="{00000000-0000-0000-0000-000000000000}"/>
          </ac:spMkLst>
        </pc:spChg>
        <pc:spChg chg="mod">
          <ac:chgData name="سندس احمد عبدالله محمد" userId="c54f914e-bf31-4185-a28a-997b1adbca7a" providerId="ADAL" clId="{80DFC437-A5C1-4E39-A87F-201F789C2D79}" dt="2024-12-06T03:52:19.935" v="25" actId="1076"/>
          <ac:spMkLst>
            <pc:docMk/>
            <pc:sldMk cId="0" sldId="262"/>
            <ac:spMk id="19" creationId="{00000000-0000-0000-0000-000000000000}"/>
          </ac:spMkLst>
        </pc:spChg>
        <pc:spChg chg="mod ord">
          <ac:chgData name="سندس احمد عبدالله محمد" userId="c54f914e-bf31-4185-a28a-997b1adbca7a" providerId="ADAL" clId="{80DFC437-A5C1-4E39-A87F-201F789C2D79}" dt="2024-12-06T03:52:13.058" v="23" actId="1076"/>
          <ac:spMkLst>
            <pc:docMk/>
            <pc:sldMk cId="0" sldId="262"/>
            <ac:spMk id="23" creationId="{039A85A1-7703-F020-530B-860C2AB3EB72}"/>
          </ac:spMkLst>
        </pc:spChg>
        <pc:grpChg chg="mod">
          <ac:chgData name="سندس احمد عبدالله محمد" userId="c54f914e-bf31-4185-a28a-997b1adbca7a" providerId="ADAL" clId="{80DFC437-A5C1-4E39-A87F-201F789C2D79}" dt="2024-12-06T03:51:58.092" v="19" actId="1076"/>
          <ac:grpSpMkLst>
            <pc:docMk/>
            <pc:sldMk cId="0" sldId="262"/>
            <ac:grpSpMk id="22" creationId="{9EFCA235-8D65-4EB4-FF86-C7F414FA3F3D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8.png"/><Relationship Id="rId3" Type="http://schemas.openxmlformats.org/officeDocument/2006/relationships/image" Target="../media/image68.png"/><Relationship Id="rId21" Type="http://schemas.openxmlformats.org/officeDocument/2006/relationships/image" Target="../media/image77.jpeg"/><Relationship Id="rId7" Type="http://schemas.openxmlformats.org/officeDocument/2006/relationships/image" Target="../media/image6.png"/><Relationship Id="rId12" Type="http://schemas.openxmlformats.org/officeDocument/2006/relationships/image" Target="../media/image72.jpeg"/><Relationship Id="rId17" Type="http://schemas.openxmlformats.org/officeDocument/2006/relationships/image" Target="../media/image74.svg"/><Relationship Id="rId2" Type="http://schemas.openxmlformats.org/officeDocument/2006/relationships/image" Target="../media/image67.jpeg"/><Relationship Id="rId16" Type="http://schemas.openxmlformats.org/officeDocument/2006/relationships/image" Target="../media/image73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71.png"/><Relationship Id="rId5" Type="http://schemas.openxmlformats.org/officeDocument/2006/relationships/image" Target="../media/image4.png"/><Relationship Id="rId15" Type="http://schemas.openxmlformats.org/officeDocument/2006/relationships/image" Target="../media/image10.svg"/><Relationship Id="rId23" Type="http://schemas.openxmlformats.org/officeDocument/2006/relationships/image" Target="../media/image79.jpeg"/><Relationship Id="rId10" Type="http://schemas.openxmlformats.org/officeDocument/2006/relationships/image" Target="../media/image70.png"/><Relationship Id="rId19" Type="http://schemas.openxmlformats.org/officeDocument/2006/relationships/image" Target="../media/image75.jpeg"/><Relationship Id="rId4" Type="http://schemas.openxmlformats.org/officeDocument/2006/relationships/image" Target="../media/image3.png"/><Relationship Id="rId9" Type="http://schemas.openxmlformats.org/officeDocument/2006/relationships/image" Target="../media/image69.jpeg"/><Relationship Id="rId14" Type="http://schemas.openxmlformats.org/officeDocument/2006/relationships/image" Target="../media/image9.png"/><Relationship Id="rId22" Type="http://schemas.openxmlformats.org/officeDocument/2006/relationships/image" Target="../media/image7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5.svg"/><Relationship Id="rId10" Type="http://schemas.openxmlformats.org/officeDocument/2006/relationships/image" Target="../media/image29.sv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9.svg"/><Relationship Id="rId7" Type="http://schemas.openxmlformats.org/officeDocument/2006/relationships/image" Target="../media/image3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microsoft.com/office/2007/relationships/hdphoto" Target="../media/hdphoto1.wdp"/><Relationship Id="rId4" Type="http://schemas.openxmlformats.org/officeDocument/2006/relationships/image" Target="../media/image5.svg"/><Relationship Id="rId9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59.svg"/><Relationship Id="rId7" Type="http://schemas.openxmlformats.org/officeDocument/2006/relationships/image" Target="../media/image2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1.png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9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86841">
            <a:off x="14248584" y="6473491"/>
            <a:ext cx="2878924" cy="2921418"/>
          </a:xfrm>
          <a:custGeom>
            <a:avLst/>
            <a:gdLst/>
            <a:ahLst/>
            <a:cxnLst/>
            <a:rect l="l" t="t" r="r" b="b"/>
            <a:pathLst>
              <a:path w="2878924" h="2921418">
                <a:moveTo>
                  <a:pt x="0" y="0"/>
                </a:moveTo>
                <a:lnTo>
                  <a:pt x="2878924" y="0"/>
                </a:lnTo>
                <a:lnTo>
                  <a:pt x="2878924" y="2921418"/>
                </a:lnTo>
                <a:lnTo>
                  <a:pt x="0" y="29214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00000">
            <a:off x="15058596" y="6068391"/>
            <a:ext cx="5202843" cy="1998832"/>
          </a:xfrm>
          <a:custGeom>
            <a:avLst/>
            <a:gdLst/>
            <a:ahLst/>
            <a:cxnLst/>
            <a:rect l="l" t="t" r="r" b="b"/>
            <a:pathLst>
              <a:path w="5202843" h="1998832">
                <a:moveTo>
                  <a:pt x="0" y="0"/>
                </a:moveTo>
                <a:lnTo>
                  <a:pt x="5202843" y="0"/>
                </a:lnTo>
                <a:lnTo>
                  <a:pt x="5202843" y="1998832"/>
                </a:lnTo>
                <a:lnTo>
                  <a:pt x="0" y="1998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8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32001">
            <a:off x="13892156" y="-1476427"/>
            <a:ext cx="6780543" cy="8366365"/>
          </a:xfrm>
          <a:custGeom>
            <a:avLst/>
            <a:gdLst/>
            <a:ahLst/>
            <a:cxnLst/>
            <a:rect l="l" t="t" r="r" b="b"/>
            <a:pathLst>
              <a:path w="6780543" h="8366365">
                <a:moveTo>
                  <a:pt x="0" y="0"/>
                </a:moveTo>
                <a:lnTo>
                  <a:pt x="6780543" y="0"/>
                </a:lnTo>
                <a:lnTo>
                  <a:pt x="6780543" y="8366365"/>
                </a:lnTo>
                <a:lnTo>
                  <a:pt x="0" y="8366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34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325089">
            <a:off x="11910598" y="5229931"/>
            <a:ext cx="2844975" cy="2841419"/>
          </a:xfrm>
          <a:custGeom>
            <a:avLst/>
            <a:gdLst/>
            <a:ahLst/>
            <a:cxnLst/>
            <a:rect l="l" t="t" r="r" b="b"/>
            <a:pathLst>
              <a:path w="2844975" h="2841419">
                <a:moveTo>
                  <a:pt x="0" y="0"/>
                </a:moveTo>
                <a:lnTo>
                  <a:pt x="2844974" y="0"/>
                </a:lnTo>
                <a:lnTo>
                  <a:pt x="2844974" y="2841419"/>
                </a:lnTo>
                <a:lnTo>
                  <a:pt x="0" y="28414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67777">
            <a:off x="12260911" y="2570980"/>
            <a:ext cx="3611132" cy="5104541"/>
          </a:xfrm>
          <a:custGeom>
            <a:avLst/>
            <a:gdLst/>
            <a:ahLst/>
            <a:cxnLst/>
            <a:rect l="l" t="t" r="r" b="b"/>
            <a:pathLst>
              <a:path w="3267456" h="4618736">
                <a:moveTo>
                  <a:pt x="3267456" y="4618736"/>
                </a:moveTo>
                <a:lnTo>
                  <a:pt x="0" y="4618736"/>
                </a:lnTo>
                <a:lnTo>
                  <a:pt x="0" y="0"/>
                </a:lnTo>
                <a:lnTo>
                  <a:pt x="3267456" y="0"/>
                </a:lnTo>
                <a:lnTo>
                  <a:pt x="3267456" y="4618736"/>
                </a:lnTo>
                <a:close/>
              </a:path>
            </a:pathLst>
          </a:custGeom>
          <a:blipFill>
            <a:blip r:embed="rId8"/>
            <a:stretch>
              <a:fillRect l="-4" r="-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2700000">
            <a:off x="15969179" y="2982152"/>
            <a:ext cx="2094810" cy="6079256"/>
          </a:xfrm>
          <a:custGeom>
            <a:avLst/>
            <a:gdLst/>
            <a:ahLst/>
            <a:cxnLst/>
            <a:rect l="l" t="t" r="r" b="b"/>
            <a:pathLst>
              <a:path w="2094810" h="6079256">
                <a:moveTo>
                  <a:pt x="0" y="0"/>
                </a:moveTo>
                <a:lnTo>
                  <a:pt x="2094810" y="0"/>
                </a:lnTo>
                <a:lnTo>
                  <a:pt x="2094810" y="6079256"/>
                </a:lnTo>
                <a:lnTo>
                  <a:pt x="0" y="60792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255077">
            <a:off x="12028171" y="2034196"/>
            <a:ext cx="1475462" cy="1609344"/>
          </a:xfrm>
          <a:custGeom>
            <a:avLst/>
            <a:gdLst/>
            <a:ahLst/>
            <a:cxnLst/>
            <a:rect l="l" t="t" r="r" b="b"/>
            <a:pathLst>
              <a:path w="1475462" h="1609344">
                <a:moveTo>
                  <a:pt x="0" y="0"/>
                </a:moveTo>
                <a:lnTo>
                  <a:pt x="1475462" y="0"/>
                </a:lnTo>
                <a:lnTo>
                  <a:pt x="1475462" y="1609344"/>
                </a:lnTo>
                <a:lnTo>
                  <a:pt x="0" y="16093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r="-175168" b="-15038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066652" y="2411367"/>
            <a:ext cx="452773" cy="427501"/>
          </a:xfrm>
          <a:custGeom>
            <a:avLst/>
            <a:gdLst/>
            <a:ahLst/>
            <a:cxnLst/>
            <a:rect l="l" t="t" r="r" b="b"/>
            <a:pathLst>
              <a:path w="452773" h="427501">
                <a:moveTo>
                  <a:pt x="0" y="0"/>
                </a:moveTo>
                <a:lnTo>
                  <a:pt x="452773" y="0"/>
                </a:lnTo>
                <a:lnTo>
                  <a:pt x="452773" y="427501"/>
                </a:lnTo>
                <a:lnTo>
                  <a:pt x="0" y="4275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5400000">
            <a:off x="3496522" y="617887"/>
            <a:ext cx="5504135" cy="9658729"/>
          </a:xfrm>
          <a:custGeom>
            <a:avLst/>
            <a:gdLst/>
            <a:ahLst/>
            <a:cxnLst/>
            <a:rect l="l" t="t" r="r" b="b"/>
            <a:pathLst>
              <a:path w="5504135" h="9658729">
                <a:moveTo>
                  <a:pt x="0" y="0"/>
                </a:moveTo>
                <a:lnTo>
                  <a:pt x="5504135" y="0"/>
                </a:lnTo>
                <a:lnTo>
                  <a:pt x="5504135" y="9658729"/>
                </a:lnTo>
                <a:lnTo>
                  <a:pt x="0" y="96587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r="-129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5400000">
            <a:off x="3238500" y="285750"/>
            <a:ext cx="5524500" cy="9715500"/>
          </a:xfrm>
          <a:custGeom>
            <a:avLst/>
            <a:gdLst/>
            <a:ahLst/>
            <a:cxnLst/>
            <a:rect l="l" t="t" r="r" b="b"/>
            <a:pathLst>
              <a:path w="5524500" h="9715500">
                <a:moveTo>
                  <a:pt x="0" y="0"/>
                </a:moveTo>
                <a:lnTo>
                  <a:pt x="5524500" y="0"/>
                </a:lnTo>
                <a:lnTo>
                  <a:pt x="5524500" y="9715500"/>
                </a:lnTo>
                <a:lnTo>
                  <a:pt x="0" y="97155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244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143000" y="2411367"/>
            <a:ext cx="9715500" cy="5494383"/>
            <a:chOff x="0" y="0"/>
            <a:chExt cx="2558815" cy="14470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58815" cy="1447080"/>
            </a:xfrm>
            <a:custGeom>
              <a:avLst/>
              <a:gdLst/>
              <a:ahLst/>
              <a:cxnLst/>
              <a:rect l="l" t="t" r="r" b="b"/>
              <a:pathLst>
                <a:path w="2558815" h="1447080">
                  <a:moveTo>
                    <a:pt x="0" y="0"/>
                  </a:moveTo>
                  <a:lnTo>
                    <a:pt x="2558815" y="0"/>
                  </a:lnTo>
                  <a:lnTo>
                    <a:pt x="2558815" y="1447080"/>
                  </a:lnTo>
                  <a:lnTo>
                    <a:pt x="0" y="1447080"/>
                  </a:lnTo>
                  <a:close/>
                </a:path>
              </a:pathLst>
            </a:custGeom>
            <a:solidFill>
              <a:srgbClr val="FFFC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2558815" cy="1466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09750" y="3429000"/>
            <a:ext cx="8382000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dirty="0">
                <a:solidFill>
                  <a:srgbClr val="000001"/>
                </a:solidFill>
                <a:latin typeface="Bobby Jones"/>
                <a:ea typeface="Bobby Jones"/>
                <a:cs typeface="Bobby Jones"/>
                <a:sym typeface="Bobby Jones"/>
              </a:rPr>
              <a:t>Dog vs Cat Classification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809750" y="6238875"/>
            <a:ext cx="8382000" cy="952500"/>
            <a:chOff x="0" y="0"/>
            <a:chExt cx="1969478" cy="2238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69478" cy="223804"/>
            </a:xfrm>
            <a:custGeom>
              <a:avLst/>
              <a:gdLst/>
              <a:ahLst/>
              <a:cxnLst/>
              <a:rect l="l" t="t" r="r" b="b"/>
              <a:pathLst>
                <a:path w="1969478" h="223804">
                  <a:moveTo>
                    <a:pt x="0" y="0"/>
                  </a:moveTo>
                  <a:lnTo>
                    <a:pt x="1969478" y="0"/>
                  </a:lnTo>
                  <a:lnTo>
                    <a:pt x="1969478" y="223804"/>
                  </a:lnTo>
                  <a:lnTo>
                    <a:pt x="0" y="223804"/>
                  </a:lnTo>
                  <a:close/>
                </a:path>
              </a:pathLst>
            </a:custGeom>
            <a:solidFill>
              <a:srgbClr val="C5D0D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6200"/>
              <a:ext cx="1969478" cy="147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99"/>
                </a:lnSpc>
              </a:pPr>
              <a:r>
                <a:rPr lang="en-US" sz="3999" dirty="0">
                  <a:solidFill>
                    <a:srgbClr val="000001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Data science project</a:t>
              </a:r>
            </a:p>
          </p:txBody>
        </p:sp>
      </p:grpSp>
      <p:sp>
        <p:nvSpPr>
          <p:cNvPr id="24" name="Freeform 24"/>
          <p:cNvSpPr/>
          <p:nvPr/>
        </p:nvSpPr>
        <p:spPr>
          <a:xfrm rot="-10800000">
            <a:off x="4955927" y="2156689"/>
            <a:ext cx="2089646" cy="540542"/>
          </a:xfrm>
          <a:custGeom>
            <a:avLst/>
            <a:gdLst/>
            <a:ahLst/>
            <a:cxnLst/>
            <a:rect l="l" t="t" r="r" b="b"/>
            <a:pathLst>
              <a:path w="2089646" h="540542">
                <a:moveTo>
                  <a:pt x="0" y="0"/>
                </a:moveTo>
                <a:lnTo>
                  <a:pt x="2089646" y="0"/>
                </a:lnTo>
                <a:lnTo>
                  <a:pt x="2089646" y="540542"/>
                </a:lnTo>
                <a:lnTo>
                  <a:pt x="0" y="54054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54076" r="-39930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9" name="Picture 20" descr="120,700+ Dog And Cat Stock Photos, Pictures &amp; Royalty-Free Images - iStock  | Dog and cat outside, Pets, Dog">
            <a:extLst>
              <a:ext uri="{FF2B5EF4-FFF2-40B4-BE49-F238E27FC236}">
                <a16:creationId xmlns:a16="http://schemas.microsoft.com/office/drawing/2014/main" id="{36251DA4-2B12-D734-379E-3B22F8052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3732">
            <a:off x="12357690" y="2824673"/>
            <a:ext cx="3388180" cy="457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5456160" y="265587"/>
            <a:ext cx="7375680" cy="11049000"/>
          </a:xfrm>
          <a:custGeom>
            <a:avLst/>
            <a:gdLst/>
            <a:ahLst/>
            <a:cxnLst/>
            <a:rect l="l" t="t" r="r" b="b"/>
            <a:pathLst>
              <a:path w="5939458" h="11049000">
                <a:moveTo>
                  <a:pt x="0" y="0"/>
                </a:moveTo>
                <a:lnTo>
                  <a:pt x="5939458" y="0"/>
                </a:lnTo>
                <a:lnTo>
                  <a:pt x="5939458" y="11049000"/>
                </a:lnTo>
                <a:lnTo>
                  <a:pt x="0" y="1104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1246" t="-74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624584" y="2414554"/>
            <a:ext cx="9038830" cy="762000"/>
            <a:chOff x="0" y="0"/>
            <a:chExt cx="1404840" cy="2006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04840" cy="200691"/>
            </a:xfrm>
            <a:custGeom>
              <a:avLst/>
              <a:gdLst/>
              <a:ahLst/>
              <a:cxnLst/>
              <a:rect l="l" t="t" r="r" b="b"/>
              <a:pathLst>
                <a:path w="953284" h="200691">
                  <a:moveTo>
                    <a:pt x="0" y="0"/>
                  </a:moveTo>
                  <a:lnTo>
                    <a:pt x="953284" y="0"/>
                  </a:lnTo>
                  <a:lnTo>
                    <a:pt x="953284" y="200691"/>
                  </a:lnTo>
                  <a:lnTo>
                    <a:pt x="0" y="200691"/>
                  </a:lnTo>
                  <a:close/>
                </a:path>
              </a:pathLst>
            </a:custGeom>
            <a:solidFill>
              <a:srgbClr val="FFFC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1404840" cy="153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r>
                <a:rPr lang="en-US" sz="2999" dirty="0">
                  <a:solidFill>
                    <a:srgbClr val="000001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Sondos Ahmed Abdallah Mohamed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13706080" y="7269789"/>
            <a:ext cx="2295920" cy="2650413"/>
          </a:xfrm>
          <a:custGeom>
            <a:avLst/>
            <a:gdLst/>
            <a:ahLst/>
            <a:cxnLst/>
            <a:rect l="l" t="t" r="r" b="b"/>
            <a:pathLst>
              <a:path w="2295920" h="2650413">
                <a:moveTo>
                  <a:pt x="0" y="0"/>
                </a:moveTo>
                <a:lnTo>
                  <a:pt x="2295920" y="0"/>
                </a:lnTo>
                <a:lnTo>
                  <a:pt x="2295920" y="2650412"/>
                </a:lnTo>
                <a:lnTo>
                  <a:pt x="0" y="26504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2667000" y="1076325"/>
            <a:ext cx="12954000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dirty="0">
                <a:solidFill>
                  <a:srgbClr val="000001"/>
                </a:solidFill>
                <a:latin typeface="Bobby Jones"/>
                <a:ea typeface="Bobby Jones"/>
                <a:cs typeface="Bobby Jones"/>
                <a:sym typeface="Bobby Jones"/>
              </a:rPr>
              <a:t>Team members</a:t>
            </a:r>
          </a:p>
        </p:txBody>
      </p:sp>
      <p:sp>
        <p:nvSpPr>
          <p:cNvPr id="29" name="Freeform 29"/>
          <p:cNvSpPr/>
          <p:nvPr/>
        </p:nvSpPr>
        <p:spPr>
          <a:xfrm rot="-9122583">
            <a:off x="13512051" y="9517430"/>
            <a:ext cx="749253" cy="326751"/>
          </a:xfrm>
          <a:custGeom>
            <a:avLst/>
            <a:gdLst/>
            <a:ahLst/>
            <a:cxnLst/>
            <a:rect l="l" t="t" r="r" b="b"/>
            <a:pathLst>
              <a:path w="749253" h="326751">
                <a:moveTo>
                  <a:pt x="0" y="0"/>
                </a:moveTo>
                <a:lnTo>
                  <a:pt x="749253" y="0"/>
                </a:lnTo>
                <a:lnTo>
                  <a:pt x="749253" y="326751"/>
                </a:lnTo>
                <a:lnTo>
                  <a:pt x="0" y="3267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F1CE0AF9-988D-7C23-5ADA-C2EBBB959DFC}"/>
              </a:ext>
            </a:extLst>
          </p:cNvPr>
          <p:cNvSpPr/>
          <p:nvPr/>
        </p:nvSpPr>
        <p:spPr>
          <a:xfrm>
            <a:off x="4667250" y="3422373"/>
            <a:ext cx="9038830" cy="762000"/>
          </a:xfrm>
          <a:custGeom>
            <a:avLst/>
            <a:gdLst/>
            <a:ahLst/>
            <a:cxnLst/>
            <a:rect l="l" t="t" r="r" b="b"/>
            <a:pathLst>
              <a:path w="953284" h="200691">
                <a:moveTo>
                  <a:pt x="0" y="0"/>
                </a:moveTo>
                <a:lnTo>
                  <a:pt x="953284" y="0"/>
                </a:lnTo>
                <a:lnTo>
                  <a:pt x="953284" y="200691"/>
                </a:lnTo>
                <a:lnTo>
                  <a:pt x="0" y="200691"/>
                </a:lnTo>
                <a:close/>
              </a:path>
            </a:pathLst>
          </a:custGeom>
          <a:solidFill>
            <a:srgbClr val="FFFCF3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DB909BBF-D1EF-26CD-4930-F00B0072FFE7}"/>
              </a:ext>
            </a:extLst>
          </p:cNvPr>
          <p:cNvSpPr txBox="1"/>
          <p:nvPr/>
        </p:nvSpPr>
        <p:spPr>
          <a:xfrm>
            <a:off x="4667250" y="3550605"/>
            <a:ext cx="9038830" cy="58117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99"/>
              </a:lnSpc>
            </a:pPr>
            <a:r>
              <a:rPr lang="en-US" sz="2999" dirty="0">
                <a:solidFill>
                  <a:srgbClr val="000001"/>
                </a:solidFill>
                <a:latin typeface="Bobby Jones"/>
                <a:ea typeface="Bobby Jones"/>
                <a:cs typeface="Bobby Jones"/>
                <a:sym typeface="Bobby Jones"/>
              </a:rPr>
              <a:t>Sohaila Mohamed ahmed Zaki</a:t>
            </a:r>
          </a:p>
        </p:txBody>
      </p:sp>
      <p:grpSp>
        <p:nvGrpSpPr>
          <p:cNvPr id="32" name="Group 3">
            <a:extLst>
              <a:ext uri="{FF2B5EF4-FFF2-40B4-BE49-F238E27FC236}">
                <a16:creationId xmlns:a16="http://schemas.microsoft.com/office/drawing/2014/main" id="{9A0123F2-6BB2-0F39-24EE-AB1727670BBE}"/>
              </a:ext>
            </a:extLst>
          </p:cNvPr>
          <p:cNvGrpSpPr/>
          <p:nvPr/>
        </p:nvGrpSpPr>
        <p:grpSpPr>
          <a:xfrm>
            <a:off x="4667250" y="4514515"/>
            <a:ext cx="9038830" cy="762000"/>
            <a:chOff x="0" y="0"/>
            <a:chExt cx="1404840" cy="200691"/>
          </a:xfrm>
        </p:grpSpPr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1B8954AA-B840-B91C-BA95-4BBABC8E3DCB}"/>
                </a:ext>
              </a:extLst>
            </p:cNvPr>
            <p:cNvSpPr/>
            <p:nvPr/>
          </p:nvSpPr>
          <p:spPr>
            <a:xfrm>
              <a:off x="0" y="0"/>
              <a:ext cx="1404840" cy="200691"/>
            </a:xfrm>
            <a:custGeom>
              <a:avLst/>
              <a:gdLst/>
              <a:ahLst/>
              <a:cxnLst/>
              <a:rect l="l" t="t" r="r" b="b"/>
              <a:pathLst>
                <a:path w="953284" h="200691">
                  <a:moveTo>
                    <a:pt x="0" y="0"/>
                  </a:moveTo>
                  <a:lnTo>
                    <a:pt x="953284" y="0"/>
                  </a:lnTo>
                  <a:lnTo>
                    <a:pt x="953284" y="200691"/>
                  </a:lnTo>
                  <a:lnTo>
                    <a:pt x="0" y="200691"/>
                  </a:lnTo>
                  <a:close/>
                </a:path>
              </a:pathLst>
            </a:custGeom>
            <a:solidFill>
              <a:srgbClr val="FFFC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5">
              <a:extLst>
                <a:ext uri="{FF2B5EF4-FFF2-40B4-BE49-F238E27FC236}">
                  <a16:creationId xmlns:a16="http://schemas.microsoft.com/office/drawing/2014/main" id="{BAEBB1B8-5763-4AFD-2970-E8565C07AA66}"/>
                </a:ext>
              </a:extLst>
            </p:cNvPr>
            <p:cNvSpPr txBox="1"/>
            <p:nvPr/>
          </p:nvSpPr>
          <p:spPr>
            <a:xfrm>
              <a:off x="0" y="47625"/>
              <a:ext cx="1404840" cy="153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r>
                <a:rPr lang="en-US" sz="2999" dirty="0">
                  <a:solidFill>
                    <a:srgbClr val="000001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Nada Mohamed </a:t>
              </a:r>
              <a:r>
                <a:rPr lang="en-US" sz="2999" dirty="0" err="1">
                  <a:solidFill>
                    <a:srgbClr val="000001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shahat</a:t>
              </a:r>
              <a:r>
                <a:rPr lang="en-US" sz="2999" dirty="0">
                  <a:solidFill>
                    <a:srgbClr val="000001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 Ali</a:t>
              </a:r>
            </a:p>
          </p:txBody>
        </p:sp>
      </p:grpSp>
      <p:grpSp>
        <p:nvGrpSpPr>
          <p:cNvPr id="35" name="Group 3">
            <a:extLst>
              <a:ext uri="{FF2B5EF4-FFF2-40B4-BE49-F238E27FC236}">
                <a16:creationId xmlns:a16="http://schemas.microsoft.com/office/drawing/2014/main" id="{8789FD53-E7CF-D73F-7CF9-013CBC00343E}"/>
              </a:ext>
            </a:extLst>
          </p:cNvPr>
          <p:cNvGrpSpPr/>
          <p:nvPr/>
        </p:nvGrpSpPr>
        <p:grpSpPr>
          <a:xfrm>
            <a:off x="4636772" y="6786224"/>
            <a:ext cx="9069308" cy="762000"/>
            <a:chOff x="0" y="12142"/>
            <a:chExt cx="1409577" cy="200691"/>
          </a:xfrm>
        </p:grpSpPr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E5336CC8-E3AE-6801-92AD-D4E0FA8C2A26}"/>
                </a:ext>
              </a:extLst>
            </p:cNvPr>
            <p:cNvSpPr/>
            <p:nvPr/>
          </p:nvSpPr>
          <p:spPr>
            <a:xfrm>
              <a:off x="4737" y="12142"/>
              <a:ext cx="1404840" cy="200691"/>
            </a:xfrm>
            <a:custGeom>
              <a:avLst/>
              <a:gdLst/>
              <a:ahLst/>
              <a:cxnLst/>
              <a:rect l="l" t="t" r="r" b="b"/>
              <a:pathLst>
                <a:path w="953284" h="200691">
                  <a:moveTo>
                    <a:pt x="0" y="0"/>
                  </a:moveTo>
                  <a:lnTo>
                    <a:pt x="953284" y="0"/>
                  </a:lnTo>
                  <a:lnTo>
                    <a:pt x="953284" y="200691"/>
                  </a:lnTo>
                  <a:lnTo>
                    <a:pt x="0" y="200691"/>
                  </a:lnTo>
                  <a:close/>
                </a:path>
              </a:pathLst>
            </a:custGeom>
            <a:solidFill>
              <a:srgbClr val="FFFC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5">
              <a:extLst>
                <a:ext uri="{FF2B5EF4-FFF2-40B4-BE49-F238E27FC236}">
                  <a16:creationId xmlns:a16="http://schemas.microsoft.com/office/drawing/2014/main" id="{9245A284-7853-C392-63CD-6FB7B1F6E947}"/>
                </a:ext>
              </a:extLst>
            </p:cNvPr>
            <p:cNvSpPr txBox="1"/>
            <p:nvPr/>
          </p:nvSpPr>
          <p:spPr>
            <a:xfrm>
              <a:off x="0" y="47625"/>
              <a:ext cx="1404840" cy="153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r>
                <a:rPr lang="en-US" sz="2999" dirty="0">
                  <a:solidFill>
                    <a:srgbClr val="000001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Sara Abdallah abbas ElSayed</a:t>
              </a:r>
            </a:p>
          </p:txBody>
        </p:sp>
      </p:grpSp>
      <p:grpSp>
        <p:nvGrpSpPr>
          <p:cNvPr id="38" name="Group 3">
            <a:extLst>
              <a:ext uri="{FF2B5EF4-FFF2-40B4-BE49-F238E27FC236}">
                <a16:creationId xmlns:a16="http://schemas.microsoft.com/office/drawing/2014/main" id="{259EF199-6D28-0E14-7234-7E0A0FB57D03}"/>
              </a:ext>
            </a:extLst>
          </p:cNvPr>
          <p:cNvGrpSpPr/>
          <p:nvPr/>
        </p:nvGrpSpPr>
        <p:grpSpPr>
          <a:xfrm>
            <a:off x="4667250" y="5676891"/>
            <a:ext cx="9038830" cy="762000"/>
            <a:chOff x="0" y="0"/>
            <a:chExt cx="1404840" cy="200691"/>
          </a:xfrm>
        </p:grpSpPr>
        <p:sp>
          <p:nvSpPr>
            <p:cNvPr id="39" name="Freeform 4">
              <a:extLst>
                <a:ext uri="{FF2B5EF4-FFF2-40B4-BE49-F238E27FC236}">
                  <a16:creationId xmlns:a16="http://schemas.microsoft.com/office/drawing/2014/main" id="{FB006956-1E47-A280-68A3-F96474659A19}"/>
                </a:ext>
              </a:extLst>
            </p:cNvPr>
            <p:cNvSpPr/>
            <p:nvPr/>
          </p:nvSpPr>
          <p:spPr>
            <a:xfrm>
              <a:off x="0" y="0"/>
              <a:ext cx="1404840" cy="200691"/>
            </a:xfrm>
            <a:custGeom>
              <a:avLst/>
              <a:gdLst/>
              <a:ahLst/>
              <a:cxnLst/>
              <a:rect l="l" t="t" r="r" b="b"/>
              <a:pathLst>
                <a:path w="953284" h="200691">
                  <a:moveTo>
                    <a:pt x="0" y="0"/>
                  </a:moveTo>
                  <a:lnTo>
                    <a:pt x="953284" y="0"/>
                  </a:lnTo>
                  <a:lnTo>
                    <a:pt x="953284" y="200691"/>
                  </a:lnTo>
                  <a:lnTo>
                    <a:pt x="0" y="200691"/>
                  </a:lnTo>
                  <a:close/>
                </a:path>
              </a:pathLst>
            </a:custGeom>
            <a:solidFill>
              <a:srgbClr val="FFFC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5">
              <a:extLst>
                <a:ext uri="{FF2B5EF4-FFF2-40B4-BE49-F238E27FC236}">
                  <a16:creationId xmlns:a16="http://schemas.microsoft.com/office/drawing/2014/main" id="{501CA516-FF2A-FD59-FBC8-E88F7B0E0E20}"/>
                </a:ext>
              </a:extLst>
            </p:cNvPr>
            <p:cNvSpPr txBox="1"/>
            <p:nvPr/>
          </p:nvSpPr>
          <p:spPr>
            <a:xfrm>
              <a:off x="0" y="47625"/>
              <a:ext cx="1404840" cy="153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r>
                <a:rPr lang="en-US" sz="2999" dirty="0">
                  <a:solidFill>
                    <a:srgbClr val="000001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Rahma Alaa al-din Youssef </a:t>
              </a:r>
            </a:p>
          </p:txBody>
        </p:sp>
      </p:grpSp>
      <p:grpSp>
        <p:nvGrpSpPr>
          <p:cNvPr id="41" name="Group 3">
            <a:extLst>
              <a:ext uri="{FF2B5EF4-FFF2-40B4-BE49-F238E27FC236}">
                <a16:creationId xmlns:a16="http://schemas.microsoft.com/office/drawing/2014/main" id="{0C854D6E-A3F9-67D9-FC5E-D6AB70D3C09A}"/>
              </a:ext>
            </a:extLst>
          </p:cNvPr>
          <p:cNvGrpSpPr/>
          <p:nvPr/>
        </p:nvGrpSpPr>
        <p:grpSpPr>
          <a:xfrm>
            <a:off x="4693165" y="7883046"/>
            <a:ext cx="9038830" cy="762000"/>
            <a:chOff x="0" y="0"/>
            <a:chExt cx="1404840" cy="200691"/>
          </a:xfrm>
        </p:grpSpPr>
        <p:sp>
          <p:nvSpPr>
            <p:cNvPr id="42" name="Freeform 4">
              <a:extLst>
                <a:ext uri="{FF2B5EF4-FFF2-40B4-BE49-F238E27FC236}">
                  <a16:creationId xmlns:a16="http://schemas.microsoft.com/office/drawing/2014/main" id="{A9E36619-388B-7107-85AE-A001646E898E}"/>
                </a:ext>
              </a:extLst>
            </p:cNvPr>
            <p:cNvSpPr/>
            <p:nvPr/>
          </p:nvSpPr>
          <p:spPr>
            <a:xfrm>
              <a:off x="0" y="0"/>
              <a:ext cx="1404840" cy="200691"/>
            </a:xfrm>
            <a:custGeom>
              <a:avLst/>
              <a:gdLst/>
              <a:ahLst/>
              <a:cxnLst/>
              <a:rect l="l" t="t" r="r" b="b"/>
              <a:pathLst>
                <a:path w="953284" h="200691">
                  <a:moveTo>
                    <a:pt x="0" y="0"/>
                  </a:moveTo>
                  <a:lnTo>
                    <a:pt x="953284" y="0"/>
                  </a:lnTo>
                  <a:lnTo>
                    <a:pt x="953284" y="200691"/>
                  </a:lnTo>
                  <a:lnTo>
                    <a:pt x="0" y="200691"/>
                  </a:lnTo>
                  <a:close/>
                </a:path>
              </a:pathLst>
            </a:custGeom>
            <a:solidFill>
              <a:srgbClr val="FFFC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5">
              <a:extLst>
                <a:ext uri="{FF2B5EF4-FFF2-40B4-BE49-F238E27FC236}">
                  <a16:creationId xmlns:a16="http://schemas.microsoft.com/office/drawing/2014/main" id="{4CAF5E3C-649F-B0E8-C5C3-A18DD647D8BC}"/>
                </a:ext>
              </a:extLst>
            </p:cNvPr>
            <p:cNvSpPr txBox="1"/>
            <p:nvPr/>
          </p:nvSpPr>
          <p:spPr>
            <a:xfrm>
              <a:off x="0" y="47625"/>
              <a:ext cx="1404840" cy="153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r>
                <a:rPr lang="en-US" sz="2999" dirty="0">
                  <a:solidFill>
                    <a:srgbClr val="000001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Aya </a:t>
              </a:r>
              <a:r>
                <a:rPr lang="en-US" sz="2999" dirty="0" err="1">
                  <a:solidFill>
                    <a:srgbClr val="000001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fakri</a:t>
              </a:r>
              <a:r>
                <a:rPr lang="en-US" sz="2999" dirty="0">
                  <a:solidFill>
                    <a:srgbClr val="000001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 Mahmoud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>
            <a:grpSpLocks noChangeAspect="1"/>
          </p:cNvGrpSpPr>
          <p:nvPr/>
        </p:nvGrpSpPr>
        <p:grpSpPr>
          <a:xfrm rot="-642542">
            <a:off x="901277" y="6840159"/>
            <a:ext cx="3493450" cy="2515692"/>
            <a:chOff x="0" y="0"/>
            <a:chExt cx="3136392" cy="2258568"/>
          </a:xfrm>
        </p:grpSpPr>
        <p:sp>
          <p:nvSpPr>
            <p:cNvPr id="15" name="Freeform 15"/>
            <p:cNvSpPr/>
            <p:nvPr/>
          </p:nvSpPr>
          <p:spPr>
            <a:xfrm>
              <a:off x="114300" y="125984"/>
              <a:ext cx="2882900" cy="1993900"/>
            </a:xfrm>
            <a:custGeom>
              <a:avLst/>
              <a:gdLst/>
              <a:ahLst/>
              <a:cxnLst/>
              <a:rect l="l" t="t" r="r" b="b"/>
              <a:pathLst>
                <a:path w="2882900" h="1993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2"/>
              <a:stretch>
                <a:fillRect t="-40366" b="-4036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-1016"/>
              <a:ext cx="3136392" cy="2258568"/>
            </a:xfrm>
            <a:custGeom>
              <a:avLst/>
              <a:gdLst/>
              <a:ahLst/>
              <a:cxnLst/>
              <a:rect l="l" t="t" r="r" b="b"/>
              <a:pathLst>
                <a:path w="3136392" h="2258568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3"/>
              <a:stretch>
                <a:fillRect l="-8" r="-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Freeform 2"/>
          <p:cNvSpPr/>
          <p:nvPr/>
        </p:nvSpPr>
        <p:spPr>
          <a:xfrm rot="2700000">
            <a:off x="14563161" y="2095126"/>
            <a:ext cx="5476662" cy="2104028"/>
          </a:xfrm>
          <a:custGeom>
            <a:avLst/>
            <a:gdLst/>
            <a:ahLst/>
            <a:cxnLst/>
            <a:rect l="l" t="t" r="r" b="b"/>
            <a:pathLst>
              <a:path w="5476662" h="2104028">
                <a:moveTo>
                  <a:pt x="0" y="0"/>
                </a:moveTo>
                <a:lnTo>
                  <a:pt x="5476662" y="0"/>
                </a:lnTo>
                <a:lnTo>
                  <a:pt x="5476662" y="2104028"/>
                </a:lnTo>
                <a:lnTo>
                  <a:pt x="0" y="21040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8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32001">
            <a:off x="15135165" y="-712417"/>
            <a:ext cx="3541243" cy="4369464"/>
          </a:xfrm>
          <a:custGeom>
            <a:avLst/>
            <a:gdLst/>
            <a:ahLst/>
            <a:cxnLst/>
            <a:rect l="l" t="t" r="r" b="b"/>
            <a:pathLst>
              <a:path w="3541243" h="4369464">
                <a:moveTo>
                  <a:pt x="0" y="0"/>
                </a:moveTo>
                <a:lnTo>
                  <a:pt x="3541243" y="0"/>
                </a:lnTo>
                <a:lnTo>
                  <a:pt x="3541243" y="4369464"/>
                </a:lnTo>
                <a:lnTo>
                  <a:pt x="0" y="43694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34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325089">
            <a:off x="13883778" y="2676159"/>
            <a:ext cx="1871601" cy="1869261"/>
          </a:xfrm>
          <a:custGeom>
            <a:avLst/>
            <a:gdLst/>
            <a:ahLst/>
            <a:cxnLst/>
            <a:rect l="l" t="t" r="r" b="b"/>
            <a:pathLst>
              <a:path w="1871601" h="1869261">
                <a:moveTo>
                  <a:pt x="0" y="0"/>
                </a:moveTo>
                <a:lnTo>
                  <a:pt x="1871601" y="0"/>
                </a:lnTo>
                <a:lnTo>
                  <a:pt x="1871601" y="1869262"/>
                </a:lnTo>
                <a:lnTo>
                  <a:pt x="0" y="186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267777">
            <a:off x="14119398" y="803352"/>
            <a:ext cx="2462432" cy="3477726"/>
            <a:chOff x="0" y="0"/>
            <a:chExt cx="3267456" cy="46146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8"/>
              <a:stretch>
                <a:fillRect l="-4" r="-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44163" y="140959"/>
              <a:ext cx="2993427" cy="4317015"/>
            </a:xfrm>
            <a:custGeom>
              <a:avLst/>
              <a:gdLst/>
              <a:ahLst/>
              <a:cxnLst/>
              <a:rect l="l" t="t" r="r" b="b"/>
              <a:pathLst>
                <a:path w="2993427" h="4317015">
                  <a:moveTo>
                    <a:pt x="2993427" y="12700"/>
                  </a:moveTo>
                  <a:lnTo>
                    <a:pt x="2935892" y="4317015"/>
                  </a:lnTo>
                  <a:lnTo>
                    <a:pt x="0" y="4275547"/>
                  </a:lnTo>
                  <a:lnTo>
                    <a:pt x="0" y="0"/>
                  </a:lnTo>
                  <a:lnTo>
                    <a:pt x="2993427" y="12700"/>
                  </a:lnTo>
                  <a:close/>
                </a:path>
              </a:pathLst>
            </a:custGeom>
            <a:blipFill>
              <a:blip r:embed="rId9"/>
              <a:stretch>
                <a:fillRect t="-2037" b="-20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 rot="-8334471">
            <a:off x="2197652" y="9883486"/>
            <a:ext cx="5405686" cy="2076761"/>
          </a:xfrm>
          <a:custGeom>
            <a:avLst/>
            <a:gdLst/>
            <a:ahLst/>
            <a:cxnLst/>
            <a:rect l="l" t="t" r="r" b="b"/>
            <a:pathLst>
              <a:path w="5405686" h="2076761">
                <a:moveTo>
                  <a:pt x="0" y="0"/>
                </a:moveTo>
                <a:lnTo>
                  <a:pt x="5405686" y="0"/>
                </a:lnTo>
                <a:lnTo>
                  <a:pt x="5405686" y="2076761"/>
                </a:lnTo>
                <a:lnTo>
                  <a:pt x="0" y="2076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8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9341903">
            <a:off x="-1445594" y="5983376"/>
            <a:ext cx="5228650" cy="6556301"/>
          </a:xfrm>
          <a:custGeom>
            <a:avLst/>
            <a:gdLst/>
            <a:ahLst/>
            <a:cxnLst/>
            <a:rect l="l" t="t" r="r" b="b"/>
            <a:pathLst>
              <a:path w="5228650" h="6556301">
                <a:moveTo>
                  <a:pt x="0" y="0"/>
                </a:moveTo>
                <a:lnTo>
                  <a:pt x="5228650" y="0"/>
                </a:lnTo>
                <a:lnTo>
                  <a:pt x="5228650" y="6556301"/>
                </a:lnTo>
                <a:lnTo>
                  <a:pt x="0" y="65563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6031510">
            <a:off x="1017967" y="6895749"/>
            <a:ext cx="2522389" cy="3112321"/>
          </a:xfrm>
          <a:custGeom>
            <a:avLst/>
            <a:gdLst/>
            <a:ahLst/>
            <a:cxnLst/>
            <a:rect l="l" t="t" r="r" b="b"/>
            <a:pathLst>
              <a:path w="2522389" h="3112321">
                <a:moveTo>
                  <a:pt x="0" y="0"/>
                </a:moveTo>
                <a:lnTo>
                  <a:pt x="2522388" y="0"/>
                </a:lnTo>
                <a:lnTo>
                  <a:pt x="2522388" y="3112321"/>
                </a:lnTo>
                <a:lnTo>
                  <a:pt x="0" y="3112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347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 rot="247605">
            <a:off x="911187" y="5212381"/>
            <a:ext cx="1988446" cy="1986584"/>
            <a:chOff x="0" y="0"/>
            <a:chExt cx="3255264" cy="325221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11"/>
              <a:stretch>
                <a:fillRect l="-15" r="-1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12"/>
              <a:stretch>
                <a:fillRect l="-38883" r="-23896" b="-101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837207" y="5083277"/>
            <a:ext cx="343782" cy="324594"/>
          </a:xfrm>
          <a:custGeom>
            <a:avLst/>
            <a:gdLst/>
            <a:ahLst/>
            <a:cxnLst/>
            <a:rect l="l" t="t" r="r" b="b"/>
            <a:pathLst>
              <a:path w="343782" h="324594">
                <a:moveTo>
                  <a:pt x="0" y="0"/>
                </a:moveTo>
                <a:lnTo>
                  <a:pt x="343782" y="0"/>
                </a:lnTo>
                <a:lnTo>
                  <a:pt x="343782" y="324594"/>
                </a:lnTo>
                <a:lnTo>
                  <a:pt x="0" y="32459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255077">
            <a:off x="13960574" y="437314"/>
            <a:ext cx="1006118" cy="1097412"/>
          </a:xfrm>
          <a:custGeom>
            <a:avLst/>
            <a:gdLst/>
            <a:ahLst/>
            <a:cxnLst/>
            <a:rect l="l" t="t" r="r" b="b"/>
            <a:pathLst>
              <a:path w="1006118" h="1097412">
                <a:moveTo>
                  <a:pt x="0" y="0"/>
                </a:moveTo>
                <a:lnTo>
                  <a:pt x="1006118" y="0"/>
                </a:lnTo>
                <a:lnTo>
                  <a:pt x="1006118" y="1097412"/>
                </a:lnTo>
                <a:lnTo>
                  <a:pt x="0" y="10974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r="-175168" b="-15038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3127344" y="5360246"/>
            <a:ext cx="783516" cy="934147"/>
          </a:xfrm>
          <a:custGeom>
            <a:avLst/>
            <a:gdLst/>
            <a:ahLst/>
            <a:cxnLst/>
            <a:rect l="l" t="t" r="r" b="b"/>
            <a:pathLst>
              <a:path w="783516" h="934147">
                <a:moveTo>
                  <a:pt x="0" y="0"/>
                </a:moveTo>
                <a:lnTo>
                  <a:pt x="783516" y="0"/>
                </a:lnTo>
                <a:lnTo>
                  <a:pt x="783516" y="934146"/>
                </a:lnTo>
                <a:lnTo>
                  <a:pt x="0" y="93414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-1721523">
            <a:off x="16699976" y="1074417"/>
            <a:ext cx="1428452" cy="4145447"/>
          </a:xfrm>
          <a:custGeom>
            <a:avLst/>
            <a:gdLst/>
            <a:ahLst/>
            <a:cxnLst/>
            <a:rect l="l" t="t" r="r" b="b"/>
            <a:pathLst>
              <a:path w="1428452" h="4145447">
                <a:moveTo>
                  <a:pt x="0" y="0"/>
                </a:moveTo>
                <a:lnTo>
                  <a:pt x="1428452" y="0"/>
                </a:lnTo>
                <a:lnTo>
                  <a:pt x="1428452" y="4145447"/>
                </a:lnTo>
                <a:lnTo>
                  <a:pt x="0" y="414544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37">
            <a:extLst>
              <a:ext uri="{FF2B5EF4-FFF2-40B4-BE49-F238E27FC236}">
                <a16:creationId xmlns:a16="http://schemas.microsoft.com/office/drawing/2014/main" id="{720EED3B-F69A-29C1-A2BD-F1E72D2D25C5}"/>
              </a:ext>
            </a:extLst>
          </p:cNvPr>
          <p:cNvSpPr txBox="1"/>
          <p:nvPr/>
        </p:nvSpPr>
        <p:spPr>
          <a:xfrm>
            <a:off x="1449937" y="3055851"/>
            <a:ext cx="12954000" cy="232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endParaRPr lang="en-US" sz="12000" dirty="0">
              <a:solidFill>
                <a:srgbClr val="000001"/>
              </a:solidFill>
              <a:latin typeface="Bobby Jones"/>
              <a:ea typeface="Bobby Jones"/>
              <a:cs typeface="Bobby Jones"/>
              <a:sym typeface="Bobby Jones"/>
            </a:endParaRPr>
          </a:p>
          <a:p>
            <a:pPr algn="ctr">
              <a:lnSpc>
                <a:spcPts val="8000"/>
              </a:lnSpc>
            </a:pPr>
            <a:r>
              <a:rPr lang="en-US" sz="18000" dirty="0">
                <a:solidFill>
                  <a:srgbClr val="000001"/>
                </a:solidFill>
                <a:latin typeface="Bobby Jones"/>
                <a:ea typeface="Bobby Jones"/>
                <a:cs typeface="Bobby Jones"/>
                <a:sym typeface="Bobby Jones"/>
              </a:rPr>
              <a:t>Thank</a:t>
            </a:r>
            <a:r>
              <a:rPr lang="en-US" sz="12000" dirty="0">
                <a:solidFill>
                  <a:srgbClr val="000001"/>
                </a:solidFill>
                <a:latin typeface="Bobby Jones"/>
                <a:ea typeface="Bobby Jones"/>
                <a:cs typeface="Bobby Jones"/>
                <a:sym typeface="Bobby Jones"/>
              </a:rPr>
              <a:t> </a:t>
            </a:r>
            <a:r>
              <a:rPr lang="en-US" sz="18000" dirty="0">
                <a:solidFill>
                  <a:srgbClr val="000001"/>
                </a:solidFill>
                <a:latin typeface="Bobby Jones"/>
                <a:ea typeface="Bobby Jones"/>
                <a:cs typeface="Bobby Jones"/>
                <a:sym typeface="Bobby Jones"/>
              </a:rPr>
              <a:t>you!</a:t>
            </a:r>
          </a:p>
        </p:txBody>
      </p:sp>
      <p:sp>
        <p:nvSpPr>
          <p:cNvPr id="30" name="Freeform 27">
            <a:extLst>
              <a:ext uri="{FF2B5EF4-FFF2-40B4-BE49-F238E27FC236}">
                <a16:creationId xmlns:a16="http://schemas.microsoft.com/office/drawing/2014/main" id="{5E0D51D2-431A-712C-D458-1C13167F77CB}"/>
              </a:ext>
            </a:extLst>
          </p:cNvPr>
          <p:cNvSpPr/>
          <p:nvPr/>
        </p:nvSpPr>
        <p:spPr>
          <a:xfrm>
            <a:off x="9021417" y="4576186"/>
            <a:ext cx="5496130" cy="4883635"/>
          </a:xfrm>
          <a:custGeom>
            <a:avLst/>
            <a:gdLst/>
            <a:ahLst/>
            <a:cxnLst/>
            <a:rect l="l" t="t" r="r" b="b"/>
            <a:pathLst>
              <a:path w="719018" h="857250">
                <a:moveTo>
                  <a:pt x="0" y="0"/>
                </a:moveTo>
                <a:lnTo>
                  <a:pt x="719018" y="0"/>
                </a:lnTo>
                <a:lnTo>
                  <a:pt x="719018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028" name="Picture 4" descr="How to Introduce a Cat to a Dog Safely ...">
            <a:extLst>
              <a:ext uri="{FF2B5EF4-FFF2-40B4-BE49-F238E27FC236}">
                <a16:creationId xmlns:a16="http://schemas.microsoft.com/office/drawing/2014/main" id="{05259C86-DF10-5FED-C4F4-AC5C58702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7936">
            <a:off x="14259881" y="863864"/>
            <a:ext cx="2192246" cy="331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21">
            <a:extLst>
              <a:ext uri="{FF2B5EF4-FFF2-40B4-BE49-F238E27FC236}">
                <a16:creationId xmlns:a16="http://schemas.microsoft.com/office/drawing/2014/main" id="{EAEE9807-249F-3165-4E1F-081629342AD2}"/>
              </a:ext>
            </a:extLst>
          </p:cNvPr>
          <p:cNvGrpSpPr>
            <a:grpSpLocks noChangeAspect="1"/>
          </p:cNvGrpSpPr>
          <p:nvPr/>
        </p:nvGrpSpPr>
        <p:grpSpPr>
          <a:xfrm rot="20226537">
            <a:off x="15359149" y="3467079"/>
            <a:ext cx="2276713" cy="3313595"/>
            <a:chOff x="0" y="0"/>
            <a:chExt cx="4047490" cy="5080000"/>
          </a:xfrm>
        </p:grpSpPr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AE74ABD-2B81-A6DE-A783-1CA5FED455B9}"/>
                </a:ext>
              </a:extLst>
            </p:cNvPr>
            <p:cNvSpPr/>
            <p:nvPr/>
          </p:nvSpPr>
          <p:spPr>
            <a:xfrm>
              <a:off x="20320" y="33020"/>
              <a:ext cx="4010660" cy="5021580"/>
            </a:xfrm>
            <a:custGeom>
              <a:avLst/>
              <a:gdLst/>
              <a:ahLst/>
              <a:cxnLst/>
              <a:rect l="l" t="t" r="r" b="b"/>
              <a:pathLst>
                <a:path w="4010660" h="5021580">
                  <a:moveTo>
                    <a:pt x="4010660" y="5021580"/>
                  </a:moveTo>
                  <a:lnTo>
                    <a:pt x="0" y="5021580"/>
                  </a:lnTo>
                  <a:lnTo>
                    <a:pt x="0" y="0"/>
                  </a:lnTo>
                  <a:lnTo>
                    <a:pt x="4009390" y="0"/>
                  </a:lnTo>
                  <a:lnTo>
                    <a:pt x="4010660" y="5021580"/>
                  </a:lnTo>
                  <a:lnTo>
                    <a:pt x="4010660" y="50215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270B95C4-BBAB-2670-A282-B8C0CE356C70}"/>
                </a:ext>
              </a:extLst>
            </p:cNvPr>
            <p:cNvSpPr/>
            <p:nvPr/>
          </p:nvSpPr>
          <p:spPr>
            <a:xfrm>
              <a:off x="0" y="0"/>
              <a:ext cx="4047490" cy="5080000"/>
            </a:xfrm>
            <a:custGeom>
              <a:avLst/>
              <a:gdLst/>
              <a:ahLst/>
              <a:cxnLst/>
              <a:rect l="l" t="t" r="r" b="b"/>
              <a:pathLst>
                <a:path w="4047490" h="5080000">
                  <a:moveTo>
                    <a:pt x="4047490" y="5080000"/>
                  </a:moveTo>
                  <a:lnTo>
                    <a:pt x="0" y="5080000"/>
                  </a:lnTo>
                  <a:lnTo>
                    <a:pt x="0" y="0"/>
                  </a:lnTo>
                  <a:lnTo>
                    <a:pt x="4047490" y="0"/>
                  </a:lnTo>
                  <a:lnTo>
                    <a:pt x="4047490" y="5080000"/>
                  </a:lnTo>
                  <a:close/>
                </a:path>
              </a:pathLst>
            </a:custGeom>
            <a:blipFill>
              <a:blip r:embed="rId20"/>
              <a:stretch>
                <a:fillRect t="-5" b="-5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030" name="Picture 6" descr="cat and dog the best of furry friends">
            <a:extLst>
              <a:ext uri="{FF2B5EF4-FFF2-40B4-BE49-F238E27FC236}">
                <a16:creationId xmlns:a16="http://schemas.microsoft.com/office/drawing/2014/main" id="{7482B199-2DE2-C13D-21E6-BC1ED0456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18743">
            <a:off x="15427817" y="3530742"/>
            <a:ext cx="2172471" cy="317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ultural Nuances in Pet Affection ...">
            <a:extLst>
              <a:ext uri="{FF2B5EF4-FFF2-40B4-BE49-F238E27FC236}">
                <a16:creationId xmlns:a16="http://schemas.microsoft.com/office/drawing/2014/main" id="{FFA2DE88-52BE-ADC8-CBEA-55693CA98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2236">
            <a:off x="1034799" y="5313861"/>
            <a:ext cx="1720413" cy="173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e Cats or Dogs the Favourite Online ...">
            <a:extLst>
              <a:ext uri="{FF2B5EF4-FFF2-40B4-BE49-F238E27FC236}">
                <a16:creationId xmlns:a16="http://schemas.microsoft.com/office/drawing/2014/main" id="{BB345CA7-0C4E-2124-611C-B54775406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74703">
            <a:off x="1048183" y="7023497"/>
            <a:ext cx="3170878" cy="223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 21"/>
          <p:cNvSpPr/>
          <p:nvPr/>
        </p:nvSpPr>
        <p:spPr>
          <a:xfrm rot="2291190">
            <a:off x="-790358" y="5033671"/>
            <a:ext cx="1409940" cy="4091723"/>
          </a:xfrm>
          <a:custGeom>
            <a:avLst/>
            <a:gdLst/>
            <a:ahLst/>
            <a:cxnLst/>
            <a:rect l="l" t="t" r="r" b="b"/>
            <a:pathLst>
              <a:path w="1409940" h="4091723">
                <a:moveTo>
                  <a:pt x="0" y="0"/>
                </a:moveTo>
                <a:lnTo>
                  <a:pt x="1409939" y="0"/>
                </a:lnTo>
                <a:lnTo>
                  <a:pt x="1409939" y="4091724"/>
                </a:lnTo>
                <a:lnTo>
                  <a:pt x="0" y="409172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87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2233246" y="2841418"/>
            <a:ext cx="10477499" cy="4952999"/>
          </a:xfrm>
          <a:custGeom>
            <a:avLst/>
            <a:gdLst/>
            <a:ahLst/>
            <a:cxnLst/>
            <a:rect l="l" t="t" r="r" b="b"/>
            <a:pathLst>
              <a:path w="11727035" h="4339003">
                <a:moveTo>
                  <a:pt x="11727035" y="0"/>
                </a:moveTo>
                <a:lnTo>
                  <a:pt x="0" y="0"/>
                </a:lnTo>
                <a:lnTo>
                  <a:pt x="0" y="4339003"/>
                </a:lnTo>
                <a:lnTo>
                  <a:pt x="11727035" y="4339003"/>
                </a:lnTo>
                <a:lnTo>
                  <a:pt x="1172703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7264"/>
            <a:ext cx="9144000" cy="10477500"/>
            <a:chOff x="0" y="-30989"/>
            <a:chExt cx="2408296" cy="2840668"/>
          </a:xfrm>
        </p:grpSpPr>
        <p:sp>
          <p:nvSpPr>
            <p:cNvPr id="4" name="Freeform 4"/>
            <p:cNvSpPr/>
            <p:nvPr/>
          </p:nvSpPr>
          <p:spPr>
            <a:xfrm>
              <a:off x="0" y="-30989"/>
              <a:ext cx="2358123" cy="2840668"/>
            </a:xfrm>
            <a:custGeom>
              <a:avLst/>
              <a:gdLst/>
              <a:ahLst/>
              <a:cxnLst/>
              <a:rect l="l" t="t" r="r" b="b"/>
              <a:pathLst>
                <a:path w="2408296" h="2809679">
                  <a:moveTo>
                    <a:pt x="0" y="0"/>
                  </a:moveTo>
                  <a:lnTo>
                    <a:pt x="2408296" y="0"/>
                  </a:lnTo>
                  <a:lnTo>
                    <a:pt x="2408296" y="2809679"/>
                  </a:lnTo>
                  <a:lnTo>
                    <a:pt x="0" y="2809679"/>
                  </a:lnTo>
                  <a:close/>
                </a:path>
              </a:pathLst>
            </a:custGeom>
            <a:solidFill>
              <a:srgbClr val="FFFC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2408296" cy="281920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64856" y="2927099"/>
            <a:ext cx="5588528" cy="5993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1050" lvl="1" indent="-457200" algn="l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DM Sans" pitchFamily="2" charset="0"/>
              </a:rPr>
              <a:t>Introduction</a:t>
            </a:r>
            <a:endParaRPr lang="en-US" sz="3000" u="none" dirty="0">
              <a:solidFill>
                <a:srgbClr val="000001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  <a:p>
            <a:pPr marL="1295400" lvl="2" indent="-431800" algn="l">
              <a:lnSpc>
                <a:spcPts val="3900"/>
              </a:lnSpc>
              <a:buFont typeface="Arial"/>
              <a:buChar char="⚬"/>
            </a:pPr>
            <a:r>
              <a:rPr lang="en-US" sz="3000" u="none" dirty="0">
                <a:solidFill>
                  <a:srgbClr val="000001"/>
                </a:solidFill>
                <a:latin typeface="DM Sans"/>
                <a:ea typeface="DM Sans"/>
                <a:cs typeface="DM Sans"/>
                <a:sym typeface="DM Sans"/>
              </a:rPr>
              <a:t>Problem Statement</a:t>
            </a:r>
          </a:p>
          <a:p>
            <a:pPr marL="1295400" lvl="2" indent="-431800" algn="l">
              <a:lnSpc>
                <a:spcPts val="3900"/>
              </a:lnSpc>
              <a:buFont typeface="Arial"/>
              <a:buChar char="⚬"/>
            </a:pPr>
            <a:r>
              <a:rPr lang="en-US" sz="3000" dirty="0">
                <a:solidFill>
                  <a:srgbClr val="000001"/>
                </a:solidFill>
                <a:latin typeface="DM Sans"/>
                <a:ea typeface="DM Sans"/>
                <a:cs typeface="DM Sans"/>
                <a:sym typeface="DM Sans"/>
              </a:rPr>
              <a:t>Objective</a:t>
            </a:r>
            <a:endParaRPr lang="en-US" sz="3200" dirty="0">
              <a:latin typeface="DM Sans" pitchFamily="2" charset="0"/>
            </a:endParaRP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200" dirty="0">
                <a:latin typeface="DM Sans" pitchFamily="2" charset="0"/>
              </a:rPr>
              <a:t>Dataset Description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200" dirty="0">
                <a:latin typeface="DM Sans" pitchFamily="2" charset="0"/>
              </a:rPr>
              <a:t>Data Preprocessing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200" dirty="0">
                <a:latin typeface="DM Sans" pitchFamily="2" charset="0"/>
              </a:rPr>
              <a:t>Models</a:t>
            </a:r>
          </a:p>
          <a:p>
            <a:pPr marL="1295400" lvl="2" indent="-431800" algn="l">
              <a:lnSpc>
                <a:spcPts val="3900"/>
              </a:lnSpc>
              <a:buFont typeface="Arial"/>
              <a:buChar char="⚬"/>
            </a:pPr>
            <a:r>
              <a:rPr lang="en-US" sz="3200" u="none" dirty="0">
                <a:solidFill>
                  <a:srgbClr val="000001"/>
                </a:solidFill>
                <a:latin typeface="DM Sans"/>
                <a:ea typeface="DM Sans"/>
                <a:cs typeface="DM Sans"/>
                <a:sym typeface="DM Sans"/>
              </a:rPr>
              <a:t>Pretrained Model</a:t>
            </a:r>
          </a:p>
          <a:p>
            <a:pPr marL="1295400" lvl="2" indent="-431800" algn="l">
              <a:lnSpc>
                <a:spcPts val="3900"/>
              </a:lnSpc>
              <a:buFont typeface="Arial"/>
              <a:buChar char="⚬"/>
            </a:pPr>
            <a:r>
              <a:rPr lang="en-US" sz="3200" dirty="0">
                <a:solidFill>
                  <a:srgbClr val="000001"/>
                </a:solidFill>
                <a:latin typeface="DM Sans"/>
                <a:sym typeface="DM Sans"/>
              </a:rPr>
              <a:t>Custom CNN Model</a:t>
            </a:r>
          </a:p>
          <a:p>
            <a:pPr marL="863600" lvl="1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1"/>
                </a:solidFill>
                <a:latin typeface="DM Sans"/>
                <a:sym typeface="DM Sans"/>
              </a:rPr>
              <a:t>Model Training &amp; Evaluation</a:t>
            </a:r>
          </a:p>
          <a:p>
            <a:pPr marL="863600" lvl="1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1"/>
                </a:solidFill>
                <a:latin typeface="DM Sans"/>
                <a:sym typeface="DM Sans"/>
              </a:rPr>
              <a:t>Results &amp; Conclusion</a:t>
            </a:r>
            <a:endParaRPr lang="en-US" sz="3600" dirty="0">
              <a:latin typeface="DM Sans" pitchFamily="2" charset="0"/>
            </a:endParaRPr>
          </a:p>
          <a:p>
            <a:pPr marL="1104900" lvl="2" indent="-323850">
              <a:lnSpc>
                <a:spcPts val="3900"/>
              </a:lnSpc>
              <a:buFont typeface="Arial"/>
              <a:buChar char="•"/>
            </a:pPr>
            <a:endParaRPr lang="en-US" sz="3200" dirty="0">
              <a:latin typeface="DM Sans" pitchFamily="2" charset="0"/>
            </a:endParaRPr>
          </a:p>
        </p:txBody>
      </p:sp>
      <p:sp>
        <p:nvSpPr>
          <p:cNvPr id="14" name="Freeform 14"/>
          <p:cNvSpPr/>
          <p:nvPr/>
        </p:nvSpPr>
        <p:spPr>
          <a:xfrm flipH="1">
            <a:off x="10409615" y="3760616"/>
            <a:ext cx="2093862" cy="2041867"/>
          </a:xfrm>
          <a:custGeom>
            <a:avLst/>
            <a:gdLst/>
            <a:ahLst/>
            <a:cxnLst/>
            <a:rect l="l" t="t" r="r" b="b"/>
            <a:pathLst>
              <a:path w="2093862" h="2041867">
                <a:moveTo>
                  <a:pt x="2093863" y="0"/>
                </a:moveTo>
                <a:lnTo>
                  <a:pt x="0" y="0"/>
                </a:lnTo>
                <a:lnTo>
                  <a:pt x="0" y="2041868"/>
                </a:lnTo>
                <a:lnTo>
                  <a:pt x="2093863" y="2041868"/>
                </a:lnTo>
                <a:lnTo>
                  <a:pt x="209386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10062378">
            <a:off x="12007464" y="5249857"/>
            <a:ext cx="749253" cy="326751"/>
          </a:xfrm>
          <a:custGeom>
            <a:avLst/>
            <a:gdLst/>
            <a:ahLst/>
            <a:cxnLst/>
            <a:rect l="l" t="t" r="r" b="b"/>
            <a:pathLst>
              <a:path w="749253" h="326751">
                <a:moveTo>
                  <a:pt x="0" y="0"/>
                </a:moveTo>
                <a:lnTo>
                  <a:pt x="749253" y="0"/>
                </a:lnTo>
                <a:lnTo>
                  <a:pt x="749253" y="326750"/>
                </a:lnTo>
                <a:lnTo>
                  <a:pt x="0" y="326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5042121">
            <a:off x="12640939" y="6049394"/>
            <a:ext cx="2907583" cy="4015381"/>
          </a:xfrm>
          <a:custGeom>
            <a:avLst/>
            <a:gdLst/>
            <a:ahLst/>
            <a:cxnLst/>
            <a:rect l="l" t="t" r="r" b="b"/>
            <a:pathLst>
              <a:path w="2907583" h="4015381">
                <a:moveTo>
                  <a:pt x="0" y="0"/>
                </a:moveTo>
                <a:lnTo>
                  <a:pt x="2907584" y="0"/>
                </a:lnTo>
                <a:lnTo>
                  <a:pt x="2907584" y="4015381"/>
                </a:lnTo>
                <a:lnTo>
                  <a:pt x="0" y="40153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6363" r="-1073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7761675">
            <a:off x="5391867" y="2546092"/>
            <a:ext cx="1023010" cy="589151"/>
          </a:xfrm>
          <a:custGeom>
            <a:avLst/>
            <a:gdLst/>
            <a:ahLst/>
            <a:cxnLst/>
            <a:rect l="l" t="t" r="r" b="b"/>
            <a:pathLst>
              <a:path w="939741" h="651946">
                <a:moveTo>
                  <a:pt x="0" y="0"/>
                </a:moveTo>
                <a:lnTo>
                  <a:pt x="939741" y="0"/>
                </a:lnTo>
                <a:lnTo>
                  <a:pt x="939741" y="651946"/>
                </a:lnTo>
                <a:lnTo>
                  <a:pt x="0" y="6519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479082" y="1530736"/>
            <a:ext cx="495300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>
                <a:solidFill>
                  <a:srgbClr val="000001"/>
                </a:solidFill>
                <a:latin typeface="Bobby Jones"/>
                <a:ea typeface="Bobby Jones"/>
                <a:cs typeface="Bobby Jones"/>
                <a:sym typeface="Bobby Jones"/>
              </a:rPr>
              <a:t>Agenda</a:t>
            </a:r>
          </a:p>
        </p:txBody>
      </p:sp>
      <p:pic>
        <p:nvPicPr>
          <p:cNvPr id="27" name="Picture 14" descr="550+ Dog And Cat Pictures | Download Free Images on Unsplash">
            <a:extLst>
              <a:ext uri="{FF2B5EF4-FFF2-40B4-BE49-F238E27FC236}">
                <a16:creationId xmlns:a16="http://schemas.microsoft.com/office/drawing/2014/main" id="{2622BE25-0148-C213-827E-BE20FEE73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3958">
            <a:off x="10582880" y="1224704"/>
            <a:ext cx="5591362" cy="783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9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6009736" y="3031240"/>
            <a:ext cx="10924644" cy="4042118"/>
          </a:xfrm>
          <a:custGeom>
            <a:avLst/>
            <a:gdLst/>
            <a:ahLst/>
            <a:cxnLst/>
            <a:rect l="l" t="t" r="r" b="b"/>
            <a:pathLst>
              <a:path w="10924644" h="4042118">
                <a:moveTo>
                  <a:pt x="10924643" y="0"/>
                </a:moveTo>
                <a:lnTo>
                  <a:pt x="0" y="0"/>
                </a:lnTo>
                <a:lnTo>
                  <a:pt x="0" y="4042118"/>
                </a:lnTo>
                <a:lnTo>
                  <a:pt x="10924643" y="4042118"/>
                </a:lnTo>
                <a:lnTo>
                  <a:pt x="10924643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174410" flipV="1">
            <a:off x="8082003" y="16493"/>
            <a:ext cx="12029994" cy="10254014"/>
          </a:xfrm>
          <a:custGeom>
            <a:avLst/>
            <a:gdLst/>
            <a:ahLst/>
            <a:cxnLst/>
            <a:rect l="l" t="t" r="r" b="b"/>
            <a:pathLst>
              <a:path w="12029994" h="10254014">
                <a:moveTo>
                  <a:pt x="624595" y="10254014"/>
                </a:moveTo>
                <a:lnTo>
                  <a:pt x="12029994" y="9504499"/>
                </a:lnTo>
                <a:lnTo>
                  <a:pt x="11405399" y="0"/>
                </a:lnTo>
                <a:lnTo>
                  <a:pt x="0" y="749515"/>
                </a:lnTo>
                <a:lnTo>
                  <a:pt x="624595" y="10254014"/>
                </a:lnTo>
                <a:close/>
              </a:path>
            </a:pathLst>
          </a:custGeom>
          <a:blipFill>
            <a:blip r:embed="rId3"/>
            <a:stretch>
              <a:fillRect l="-15275" t="-2576" r="-70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2852483" y="3683341"/>
            <a:ext cx="4587914" cy="6767986"/>
          </a:xfrm>
          <a:custGeom>
            <a:avLst/>
            <a:gdLst/>
            <a:ahLst/>
            <a:cxnLst/>
            <a:rect l="l" t="t" r="r" b="b"/>
            <a:pathLst>
              <a:path w="4587914" h="6767986">
                <a:moveTo>
                  <a:pt x="0" y="0"/>
                </a:moveTo>
                <a:lnTo>
                  <a:pt x="4587914" y="0"/>
                </a:lnTo>
                <a:lnTo>
                  <a:pt x="4587914" y="6767987"/>
                </a:lnTo>
                <a:lnTo>
                  <a:pt x="0" y="67679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5748" r="-1207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47750" y="4191000"/>
            <a:ext cx="6972300" cy="4762500"/>
            <a:chOff x="0" y="0"/>
            <a:chExt cx="1836326" cy="12543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6326" cy="1254321"/>
            </a:xfrm>
            <a:custGeom>
              <a:avLst/>
              <a:gdLst/>
              <a:ahLst/>
              <a:cxnLst/>
              <a:rect l="l" t="t" r="r" b="b"/>
              <a:pathLst>
                <a:path w="1836326" h="1254321">
                  <a:moveTo>
                    <a:pt x="0" y="0"/>
                  </a:moveTo>
                  <a:lnTo>
                    <a:pt x="1836326" y="0"/>
                  </a:lnTo>
                  <a:lnTo>
                    <a:pt x="1836326" y="1254321"/>
                  </a:lnTo>
                  <a:lnTo>
                    <a:pt x="0" y="1254321"/>
                  </a:lnTo>
                  <a:close/>
                </a:path>
              </a:pathLst>
            </a:custGeom>
            <a:solidFill>
              <a:srgbClr val="FFFC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36326" cy="1273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21304630">
            <a:off x="10823365" y="39450"/>
            <a:ext cx="4575108" cy="1401763"/>
          </a:xfrm>
          <a:custGeom>
            <a:avLst/>
            <a:gdLst/>
            <a:ahLst/>
            <a:cxnLst/>
            <a:rect l="l" t="t" r="r" b="b"/>
            <a:pathLst>
              <a:path w="903111" h="200691">
                <a:moveTo>
                  <a:pt x="0" y="0"/>
                </a:moveTo>
                <a:lnTo>
                  <a:pt x="903111" y="0"/>
                </a:lnTo>
                <a:lnTo>
                  <a:pt x="903111" y="200691"/>
                </a:lnTo>
                <a:lnTo>
                  <a:pt x="0" y="200691"/>
                </a:lnTo>
                <a:close/>
              </a:path>
            </a:pathLst>
          </a:custGeom>
          <a:solidFill>
            <a:srgbClr val="EDCEBC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10693537">
            <a:off x="3831121" y="4089927"/>
            <a:ext cx="1272428" cy="329147"/>
          </a:xfrm>
          <a:custGeom>
            <a:avLst/>
            <a:gdLst/>
            <a:ahLst/>
            <a:cxnLst/>
            <a:rect l="l" t="t" r="r" b="b"/>
            <a:pathLst>
              <a:path w="1272428" h="329147">
                <a:moveTo>
                  <a:pt x="0" y="0"/>
                </a:moveTo>
                <a:lnTo>
                  <a:pt x="1272428" y="0"/>
                </a:lnTo>
                <a:lnTo>
                  <a:pt x="1272428" y="329147"/>
                </a:lnTo>
                <a:lnTo>
                  <a:pt x="0" y="3291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4076" r="-399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1429548" flipH="1">
            <a:off x="10646113" y="1687468"/>
            <a:ext cx="769232" cy="2413278"/>
          </a:xfrm>
          <a:custGeom>
            <a:avLst/>
            <a:gdLst/>
            <a:ahLst/>
            <a:cxnLst/>
            <a:rect l="l" t="t" r="r" b="b"/>
            <a:pathLst>
              <a:path w="769232" h="2413278">
                <a:moveTo>
                  <a:pt x="769232" y="0"/>
                </a:moveTo>
                <a:lnTo>
                  <a:pt x="0" y="0"/>
                </a:lnTo>
                <a:lnTo>
                  <a:pt x="0" y="2413278"/>
                </a:lnTo>
                <a:lnTo>
                  <a:pt x="769232" y="2413278"/>
                </a:lnTo>
                <a:lnTo>
                  <a:pt x="76923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333500" y="4914900"/>
            <a:ext cx="6286500" cy="349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3900"/>
              </a:lnSpc>
              <a:buFont typeface="Arial"/>
              <a:buChar char="•"/>
            </a:pPr>
            <a:r>
              <a:rPr lang="en-US" sz="3200" dirty="0">
                <a:latin typeface="DM Sans" pitchFamily="2" charset="0"/>
              </a:rPr>
              <a:t>The task is to classify images into two categories: </a:t>
            </a:r>
            <a:r>
              <a:rPr lang="en-US" sz="3200" i="1" dirty="0">
                <a:latin typeface="DM Sans" pitchFamily="2" charset="0"/>
              </a:rPr>
              <a:t>cats</a:t>
            </a:r>
            <a:r>
              <a:rPr lang="en-US" sz="3200" dirty="0">
                <a:latin typeface="DM Sans" pitchFamily="2" charset="0"/>
              </a:rPr>
              <a:t> and </a:t>
            </a:r>
            <a:r>
              <a:rPr lang="en-US" sz="3200" i="1" dirty="0">
                <a:latin typeface="DM Sans" pitchFamily="2" charset="0"/>
              </a:rPr>
              <a:t>dogs</a:t>
            </a:r>
            <a:r>
              <a:rPr lang="en-US" sz="3200" dirty="0">
                <a:latin typeface="DM Sans" pitchFamily="2" charset="0"/>
              </a:rPr>
              <a:t>. This is a supervised learning problem that involves image classification using deep learning techniques.</a:t>
            </a:r>
            <a:endParaRPr lang="en-US" sz="3000" dirty="0">
              <a:solidFill>
                <a:srgbClr val="000001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33500" y="1457325"/>
            <a:ext cx="6286500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dirty="0">
                <a:solidFill>
                  <a:srgbClr val="000001"/>
                </a:solidFill>
                <a:latin typeface="Bobby Jones"/>
                <a:ea typeface="Bobby Jones"/>
                <a:cs typeface="Bobby Jones"/>
                <a:sym typeface="Bobby Jones"/>
              </a:rPr>
              <a:t>Problem statement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7328E454-A427-10F8-EFA8-FDB3C03EFB43}"/>
              </a:ext>
            </a:extLst>
          </p:cNvPr>
          <p:cNvSpPr txBox="1"/>
          <p:nvPr/>
        </p:nvSpPr>
        <p:spPr>
          <a:xfrm rot="21311444">
            <a:off x="10976409" y="296860"/>
            <a:ext cx="5020539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dirty="0">
                <a:solidFill>
                  <a:srgbClr val="000001"/>
                </a:solidFill>
                <a:latin typeface="Bobby Jones"/>
                <a:ea typeface="Bobby Jones"/>
                <a:cs typeface="Bobby Jones"/>
                <a:sym typeface="Bobby Jones"/>
              </a:rPr>
              <a:t>Objective</a:t>
            </a: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982F9EBD-2BFB-6F7C-EA5D-02EDB9095FB3}"/>
              </a:ext>
            </a:extLst>
          </p:cNvPr>
          <p:cNvSpPr/>
          <p:nvPr/>
        </p:nvSpPr>
        <p:spPr>
          <a:xfrm rot="15964613">
            <a:off x="12510966" y="2468608"/>
            <a:ext cx="4661183" cy="6743144"/>
          </a:xfrm>
          <a:custGeom>
            <a:avLst/>
            <a:gdLst/>
            <a:ahLst/>
            <a:cxnLst/>
            <a:rect l="l" t="t" r="r" b="b"/>
            <a:pathLst>
              <a:path w="4587914" h="6767986">
                <a:moveTo>
                  <a:pt x="0" y="0"/>
                </a:moveTo>
                <a:lnTo>
                  <a:pt x="4587914" y="0"/>
                </a:lnTo>
                <a:lnTo>
                  <a:pt x="4587914" y="6767987"/>
                </a:lnTo>
                <a:lnTo>
                  <a:pt x="0" y="676798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 rot="21379023">
            <a:off x="11866459" y="4178517"/>
            <a:ext cx="6047980" cy="3577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1"/>
                </a:solidFill>
                <a:latin typeface="DM Sans"/>
                <a:ea typeface="DM Sans"/>
                <a:cs typeface="DM Sans"/>
                <a:sym typeface="DM Sans"/>
              </a:rPr>
              <a:t>Develop a robust image classifier</a:t>
            </a:r>
          </a:p>
          <a:p>
            <a:pPr marL="457200" indent="-457200" algn="ctr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1"/>
                </a:solidFill>
                <a:latin typeface="DM Sans"/>
                <a:ea typeface="DM Sans"/>
                <a:cs typeface="DM Sans"/>
                <a:sym typeface="DM Sans"/>
              </a:rPr>
              <a:t>Choose a pre-trained model for transfer learning.</a:t>
            </a:r>
          </a:p>
          <a:p>
            <a:pPr marL="457200" indent="-457200" algn="ctr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1"/>
                </a:solidFill>
                <a:latin typeface="DM Sans"/>
                <a:ea typeface="DM Sans"/>
                <a:cs typeface="DM Sans"/>
                <a:sym typeface="DM Sans"/>
              </a:rPr>
              <a:t>A custom Convolutional Neural Network (CNN) built from scratch.</a:t>
            </a:r>
          </a:p>
          <a:p>
            <a:pPr marL="457200" indent="-457200" algn="ctr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1"/>
                </a:solidFill>
                <a:latin typeface="DM Sans"/>
                <a:ea typeface="DM Sans"/>
                <a:cs typeface="DM Sans"/>
                <a:sym typeface="DM Sans"/>
              </a:rPr>
              <a:t>Compare the performance of the two models using metrics like accuracy, precision, recall, F1-score, and confusion matrices.</a:t>
            </a:r>
          </a:p>
        </p:txBody>
      </p:sp>
      <p:sp>
        <p:nvSpPr>
          <p:cNvPr id="19" name="Freeform 19"/>
          <p:cNvSpPr/>
          <p:nvPr/>
        </p:nvSpPr>
        <p:spPr>
          <a:xfrm rot="5756121">
            <a:off x="16727590" y="5361372"/>
            <a:ext cx="1444685" cy="271433"/>
          </a:xfrm>
          <a:custGeom>
            <a:avLst/>
            <a:gdLst/>
            <a:ahLst/>
            <a:cxnLst/>
            <a:rect l="l" t="t" r="r" b="b"/>
            <a:pathLst>
              <a:path w="1444685" h="271433">
                <a:moveTo>
                  <a:pt x="0" y="0"/>
                </a:moveTo>
                <a:lnTo>
                  <a:pt x="1444685" y="0"/>
                </a:lnTo>
                <a:lnTo>
                  <a:pt x="1444685" y="271433"/>
                </a:lnTo>
                <a:lnTo>
                  <a:pt x="0" y="2714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409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6D3F9779-AEA0-55CF-429D-44541696B245}"/>
              </a:ext>
            </a:extLst>
          </p:cNvPr>
          <p:cNvSpPr/>
          <p:nvPr/>
        </p:nvSpPr>
        <p:spPr>
          <a:xfrm rot="10543004">
            <a:off x="459506" y="328436"/>
            <a:ext cx="3375946" cy="855943"/>
          </a:xfrm>
          <a:custGeom>
            <a:avLst/>
            <a:gdLst/>
            <a:ahLst/>
            <a:cxnLst/>
            <a:rect l="l" t="t" r="r" b="b"/>
            <a:pathLst>
              <a:path w="1652385" h="634814">
                <a:moveTo>
                  <a:pt x="0" y="0"/>
                </a:moveTo>
                <a:lnTo>
                  <a:pt x="1652385" y="0"/>
                </a:lnTo>
                <a:lnTo>
                  <a:pt x="1652385" y="634815"/>
                </a:lnTo>
                <a:lnTo>
                  <a:pt x="0" y="634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32"/>
            </a:stretch>
          </a:blipFill>
        </p:spPr>
        <p:txBody>
          <a:bodyPr/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370FD-43FE-886F-35AF-236C24AD5094}"/>
              </a:ext>
            </a:extLst>
          </p:cNvPr>
          <p:cNvSpPr txBox="1"/>
          <p:nvPr/>
        </p:nvSpPr>
        <p:spPr>
          <a:xfrm rot="21369039">
            <a:off x="766369" y="87290"/>
            <a:ext cx="3868437" cy="9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1"/>
                </a:solidFill>
                <a:latin typeface="Bobby Jones"/>
                <a:ea typeface="Bobby Jones"/>
                <a:cs typeface="Bobby Jones"/>
                <a:sym typeface="Bobby Jones"/>
              </a:rPr>
              <a:t>Introduction</a:t>
            </a:r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0F7C0259-EA24-1BEC-94C8-C2329DB5EB76}"/>
              </a:ext>
            </a:extLst>
          </p:cNvPr>
          <p:cNvSpPr/>
          <p:nvPr/>
        </p:nvSpPr>
        <p:spPr>
          <a:xfrm rot="21208824">
            <a:off x="1642468" y="1049448"/>
            <a:ext cx="820789" cy="206252"/>
          </a:xfrm>
          <a:custGeom>
            <a:avLst/>
            <a:gdLst/>
            <a:ahLst/>
            <a:cxnLst/>
            <a:rect l="l" t="t" r="r" b="b"/>
            <a:pathLst>
              <a:path w="820789" h="270114">
                <a:moveTo>
                  <a:pt x="0" y="0"/>
                </a:moveTo>
                <a:lnTo>
                  <a:pt x="820790" y="0"/>
                </a:lnTo>
                <a:lnTo>
                  <a:pt x="820790" y="270114"/>
                </a:lnTo>
                <a:lnTo>
                  <a:pt x="0" y="2701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77929" y="70704"/>
            <a:ext cx="9002641" cy="10025795"/>
            <a:chOff x="-22186" y="-19050"/>
            <a:chExt cx="2229791" cy="1636228"/>
          </a:xfrm>
        </p:grpSpPr>
        <p:sp>
          <p:nvSpPr>
            <p:cNvPr id="3" name="Freeform 3"/>
            <p:cNvSpPr/>
            <p:nvPr/>
          </p:nvSpPr>
          <p:spPr>
            <a:xfrm>
              <a:off x="-22186" y="11647"/>
              <a:ext cx="2207605" cy="1605531"/>
            </a:xfrm>
            <a:custGeom>
              <a:avLst/>
              <a:gdLst/>
              <a:ahLst/>
              <a:cxnLst/>
              <a:rect l="l" t="t" r="r" b="b"/>
              <a:pathLst>
                <a:path w="2207605" h="1605531">
                  <a:moveTo>
                    <a:pt x="0" y="0"/>
                  </a:moveTo>
                  <a:lnTo>
                    <a:pt x="2207605" y="0"/>
                  </a:lnTo>
                  <a:lnTo>
                    <a:pt x="2207605" y="1605531"/>
                  </a:lnTo>
                  <a:lnTo>
                    <a:pt x="0" y="1605531"/>
                  </a:lnTo>
                  <a:close/>
                </a:path>
              </a:pathLst>
            </a:custGeom>
            <a:solidFill>
              <a:srgbClr val="FFFC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207605" cy="1624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8183393" y="1507934"/>
            <a:ext cx="5083117" cy="2882854"/>
          </a:xfrm>
          <a:custGeom>
            <a:avLst/>
            <a:gdLst/>
            <a:ahLst/>
            <a:cxnLst/>
            <a:rect l="l" t="t" r="r" b="b"/>
            <a:pathLst>
              <a:path w="1923339" h="3276051">
                <a:moveTo>
                  <a:pt x="0" y="0"/>
                </a:moveTo>
                <a:lnTo>
                  <a:pt x="1923339" y="0"/>
                </a:lnTo>
                <a:lnTo>
                  <a:pt x="1923339" y="3276052"/>
                </a:lnTo>
                <a:lnTo>
                  <a:pt x="0" y="3276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0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5400000">
            <a:off x="2999435" y="4370561"/>
            <a:ext cx="5136951" cy="6270455"/>
          </a:xfrm>
          <a:custGeom>
            <a:avLst/>
            <a:gdLst/>
            <a:ahLst/>
            <a:cxnLst/>
            <a:rect l="l" t="t" r="r" b="b"/>
            <a:pathLst>
              <a:path w="5136951" h="6270455">
                <a:moveTo>
                  <a:pt x="0" y="0"/>
                </a:moveTo>
                <a:lnTo>
                  <a:pt x="5136951" y="0"/>
                </a:lnTo>
                <a:lnTo>
                  <a:pt x="5136951" y="6270455"/>
                </a:lnTo>
                <a:lnTo>
                  <a:pt x="0" y="6270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481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383301" y="1241220"/>
            <a:ext cx="8026877" cy="8483069"/>
            <a:chOff x="0" y="-19050"/>
            <a:chExt cx="1655704" cy="147406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655704" cy="1455012"/>
            </a:xfrm>
            <a:custGeom>
              <a:avLst/>
              <a:gdLst/>
              <a:ahLst/>
              <a:cxnLst/>
              <a:rect l="l" t="t" r="r" b="b"/>
              <a:pathLst>
                <a:path w="1655704" h="1455012">
                  <a:moveTo>
                    <a:pt x="0" y="0"/>
                  </a:moveTo>
                  <a:lnTo>
                    <a:pt x="1655704" y="0"/>
                  </a:lnTo>
                  <a:lnTo>
                    <a:pt x="1655704" y="1455012"/>
                  </a:lnTo>
                  <a:lnTo>
                    <a:pt x="0" y="1455012"/>
                  </a:lnTo>
                  <a:close/>
                </a:path>
              </a:pathLst>
            </a:custGeom>
            <a:solidFill>
              <a:srgbClr val="FFFCF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1655704" cy="1474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51413" y="1352612"/>
            <a:ext cx="7813265" cy="8371677"/>
            <a:chOff x="-1536633" y="-2529917"/>
            <a:chExt cx="9601099" cy="11004788"/>
          </a:xfrm>
        </p:grpSpPr>
        <p:sp>
          <p:nvSpPr>
            <p:cNvPr id="29" name="Freeform 29"/>
            <p:cNvSpPr/>
            <p:nvPr/>
          </p:nvSpPr>
          <p:spPr>
            <a:xfrm>
              <a:off x="-1536633" y="-2441977"/>
              <a:ext cx="3155505" cy="10703947"/>
            </a:xfrm>
            <a:custGeom>
              <a:avLst/>
              <a:gdLst/>
              <a:ahLst/>
              <a:cxnLst/>
              <a:rect l="l" t="t" r="r" b="b"/>
              <a:pathLst>
                <a:path w="1618871" h="6695389">
                  <a:moveTo>
                    <a:pt x="0" y="0"/>
                  </a:moveTo>
                  <a:lnTo>
                    <a:pt x="1618871" y="0"/>
                  </a:lnTo>
                  <a:lnTo>
                    <a:pt x="1618871" y="6695389"/>
                  </a:lnTo>
                  <a:lnTo>
                    <a:pt x="0" y="6695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50406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6148767" y="-2529917"/>
              <a:ext cx="1915699" cy="11004788"/>
            </a:xfrm>
            <a:custGeom>
              <a:avLst/>
              <a:gdLst/>
              <a:ahLst/>
              <a:cxnLst/>
              <a:rect l="l" t="t" r="r" b="b"/>
              <a:pathLst>
                <a:path w="1618871" h="6695389">
                  <a:moveTo>
                    <a:pt x="0" y="0"/>
                  </a:moveTo>
                  <a:lnTo>
                    <a:pt x="1618871" y="0"/>
                  </a:lnTo>
                  <a:lnTo>
                    <a:pt x="1618871" y="6695389"/>
                  </a:lnTo>
                  <a:lnTo>
                    <a:pt x="0" y="6695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504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-836380" y="1690549"/>
            <a:ext cx="5143500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1"/>
                </a:solidFill>
                <a:latin typeface="Bobby Jones Condensed"/>
                <a:ea typeface="Bobby Jones Condensed"/>
                <a:cs typeface="Bobby Jones Condensed"/>
                <a:sym typeface="Bobby Jones Condensed"/>
              </a:rPr>
              <a:t>Source</a:t>
            </a:r>
            <a:endParaRPr lang="en-US" sz="5000" u="none" strike="noStrike" dirty="0">
              <a:solidFill>
                <a:srgbClr val="000001"/>
              </a:solidFill>
              <a:latin typeface="Bobby Jones Condensed"/>
              <a:ea typeface="Bobby Jones Condensed"/>
              <a:cs typeface="Bobby Jones Condensed"/>
              <a:sym typeface="Bobby Jones Condense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39097" y="2283682"/>
            <a:ext cx="5691743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/>
              <a:t>The dataset, sourced from Microsoft's official "Cats vs. Dogs" dataset.</a:t>
            </a:r>
            <a:endParaRPr lang="en-US" sz="3000" u="none" strike="noStrike" dirty="0">
              <a:solidFill>
                <a:srgbClr val="00000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-2280486" y="290599"/>
            <a:ext cx="12954000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dirty="0">
                <a:solidFill>
                  <a:srgbClr val="000001"/>
                </a:solidFill>
                <a:latin typeface="Bobby Jones"/>
                <a:ea typeface="Bobby Jones"/>
                <a:cs typeface="Bobby Jones"/>
                <a:sym typeface="Bobby Jones"/>
              </a:rPr>
              <a:t>Dataset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0270065" y="9136902"/>
            <a:ext cx="6873240" cy="762000"/>
            <a:chOff x="44088" y="452160"/>
            <a:chExt cx="1810236" cy="200691"/>
          </a:xfrm>
        </p:grpSpPr>
        <p:sp>
          <p:nvSpPr>
            <p:cNvPr id="36" name="Freeform 36"/>
            <p:cNvSpPr/>
            <p:nvPr/>
          </p:nvSpPr>
          <p:spPr>
            <a:xfrm>
              <a:off x="48102" y="452160"/>
              <a:ext cx="1806222" cy="200691"/>
            </a:xfrm>
            <a:custGeom>
              <a:avLst/>
              <a:gdLst/>
              <a:ahLst/>
              <a:cxnLst/>
              <a:rect l="l" t="t" r="r" b="b"/>
              <a:pathLst>
                <a:path w="1806222" h="200691">
                  <a:moveTo>
                    <a:pt x="0" y="0"/>
                  </a:moveTo>
                  <a:lnTo>
                    <a:pt x="1806222" y="0"/>
                  </a:lnTo>
                  <a:lnTo>
                    <a:pt x="1806222" y="200691"/>
                  </a:lnTo>
                  <a:lnTo>
                    <a:pt x="0" y="200691"/>
                  </a:lnTo>
                  <a:close/>
                </a:path>
              </a:pathLst>
            </a:custGeom>
            <a:solidFill>
              <a:srgbClr val="EDCE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44088" y="478799"/>
              <a:ext cx="1806222" cy="153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r>
                <a:rPr lang="en-US" sz="2999" dirty="0">
                  <a:solidFill>
                    <a:srgbClr val="000001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Samples of data</a:t>
              </a:r>
            </a:p>
          </p:txBody>
        </p:sp>
      </p:grpSp>
      <p:sp>
        <p:nvSpPr>
          <p:cNvPr id="38" name="TextBox 32">
            <a:extLst>
              <a:ext uri="{FF2B5EF4-FFF2-40B4-BE49-F238E27FC236}">
                <a16:creationId xmlns:a16="http://schemas.microsoft.com/office/drawing/2014/main" id="{1FCCA991-F465-0C93-11A3-ACF7892220B0}"/>
              </a:ext>
            </a:extLst>
          </p:cNvPr>
          <p:cNvSpPr txBox="1"/>
          <p:nvPr/>
        </p:nvSpPr>
        <p:spPr>
          <a:xfrm>
            <a:off x="-457200" y="3904623"/>
            <a:ext cx="5143500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5000" u="none" strike="noStrike" dirty="0">
                <a:solidFill>
                  <a:srgbClr val="000001"/>
                </a:solidFill>
                <a:latin typeface="Bobby Jones Condensed"/>
                <a:ea typeface="Bobby Jones Condensed"/>
                <a:cs typeface="Bobby Jones Condensed"/>
                <a:sym typeface="Bobby Jones Condensed"/>
              </a:rPr>
              <a:t>Description</a:t>
            </a: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CFC5FC77-AE44-A97E-EFB4-C6C574B1E79A}"/>
              </a:ext>
            </a:extLst>
          </p:cNvPr>
          <p:cNvSpPr txBox="1"/>
          <p:nvPr/>
        </p:nvSpPr>
        <p:spPr>
          <a:xfrm rot="10800000" flipV="1">
            <a:off x="1159936" y="4593477"/>
            <a:ext cx="6574673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 rtl="0" eaLnBrk="1" latinLnBrk="0" hangingPunct="1">
              <a:buFont typeface="Arial" panose="020B0604020202020204" pitchFamily="34" charset="0"/>
              <a:buChar char="•"/>
            </a:pPr>
            <a:r>
              <a:rPr lang="en-US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Each image is labeled based on its folder (0 for cat, 1 for dog).</a:t>
            </a:r>
            <a:endParaRPr lang="en-US" sz="3200" dirty="0">
              <a:effectLst/>
            </a:endParaRPr>
          </a:p>
          <a:p>
            <a:pPr marL="457200" marR="0" indent="-457200" algn="l" rtl="0" eaLnBrk="0" fontAlgn="base" latinLnBrk="0" hangingPunct="0">
              <a:buClrTx/>
              <a:buSzPts val="1800"/>
              <a:buFont typeface="Arial" panose="020B0604020202020204" pitchFamily="34" charset="0"/>
              <a:buChar char="•"/>
            </a:pPr>
            <a:r>
              <a:rPr lang="en-US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Extract 19000 photos from the original data (9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5</a:t>
            </a:r>
            <a:r>
              <a:rPr lang="en-US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00 image of cats and 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9500</a:t>
            </a:r>
            <a:r>
              <a:rPr lang="en-US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images of dogs).</a:t>
            </a:r>
          </a:p>
          <a:p>
            <a:pPr marL="457200" marR="0" indent="-457200" algn="l" rtl="0" eaLnBrk="0" fontAlgn="base" latinLnBrk="0" hangingPunct="0">
              <a:buClrTx/>
              <a:buSzPts val="1800"/>
              <a:buFont typeface="Arial" panose="020B0604020202020204" pitchFamily="34" charset="0"/>
              <a:buChar char="•"/>
            </a:pPr>
            <a:r>
              <a:rPr lang="en-US" sz="32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Images were resized to </a:t>
            </a:r>
            <a:r>
              <a:rPr lang="en-US" sz="3200" b="1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128x128</a:t>
            </a:r>
            <a:r>
              <a:rPr lang="en-US" sz="32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pixels for uniformity.</a:t>
            </a:r>
            <a:endParaRPr lang="en-US" sz="3200" dirty="0">
              <a:effectLst/>
            </a:endParaRPr>
          </a:p>
          <a:p>
            <a:pPr marL="457200" marR="0" indent="-457200" algn="l" rtl="0" eaLnBrk="0" fontAlgn="base" latinLnBrk="0" hangingPunct="0">
              <a:buFont typeface="Arial" panose="020B0604020202020204" pitchFamily="34" charset="0"/>
              <a:buChar char="•"/>
            </a:pPr>
            <a:r>
              <a:rPr lang="en-US" sz="32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Normalized pixel values to the range </a:t>
            </a:r>
            <a:r>
              <a:rPr lang="en-US" sz="32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+mn-ea"/>
                <a:cs typeface="+mn-cs"/>
              </a:rPr>
              <a:t>[0, 1]</a:t>
            </a:r>
            <a:r>
              <a:rPr lang="en-US" sz="32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for faster convergence.</a:t>
            </a:r>
            <a:endParaRPr lang="en-US" sz="3200" dirty="0">
              <a:effectLst/>
            </a:endParaRPr>
          </a:p>
          <a:p>
            <a:pPr marL="0" algn="l" rtl="0" eaLnBrk="1" latinLnBrk="0" hangingPunct="1"/>
            <a:endParaRPr lang="en-US" sz="3200" dirty="0">
              <a:effectLst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ADD8B8F-8028-BBC2-6A65-0B556C7E85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4317" y="917470"/>
            <a:ext cx="7475909" cy="76550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9E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32029" y="4018643"/>
            <a:ext cx="6661895" cy="5631533"/>
          </a:xfrm>
          <a:custGeom>
            <a:avLst/>
            <a:gdLst/>
            <a:ahLst/>
            <a:cxnLst/>
            <a:rect l="l" t="t" r="r" b="b"/>
            <a:pathLst>
              <a:path w="6661895" h="5631533">
                <a:moveTo>
                  <a:pt x="0" y="0"/>
                </a:moveTo>
                <a:lnTo>
                  <a:pt x="6661895" y="0"/>
                </a:lnTo>
                <a:lnTo>
                  <a:pt x="6661895" y="5631533"/>
                </a:lnTo>
                <a:lnTo>
                  <a:pt x="0" y="5631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004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19953" y="3345150"/>
            <a:ext cx="7671559" cy="5857952"/>
            <a:chOff x="0" y="0"/>
            <a:chExt cx="1756049" cy="15051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56049" cy="1505185"/>
            </a:xfrm>
            <a:custGeom>
              <a:avLst/>
              <a:gdLst/>
              <a:ahLst/>
              <a:cxnLst/>
              <a:rect l="l" t="t" r="r" b="b"/>
              <a:pathLst>
                <a:path w="1756049" h="1505185">
                  <a:moveTo>
                    <a:pt x="0" y="0"/>
                  </a:moveTo>
                  <a:lnTo>
                    <a:pt x="1756049" y="0"/>
                  </a:lnTo>
                  <a:lnTo>
                    <a:pt x="1756049" y="1505185"/>
                  </a:lnTo>
                  <a:lnTo>
                    <a:pt x="0" y="1505185"/>
                  </a:lnTo>
                  <a:close/>
                </a:path>
              </a:pathLst>
            </a:custGeom>
            <a:solidFill>
              <a:srgbClr val="FFFC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756049" cy="1524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06000" y="2117290"/>
            <a:ext cx="6667500" cy="7217210"/>
            <a:chOff x="0" y="0"/>
            <a:chExt cx="1756049" cy="15051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56049" cy="1505185"/>
            </a:xfrm>
            <a:custGeom>
              <a:avLst/>
              <a:gdLst/>
              <a:ahLst/>
              <a:cxnLst/>
              <a:rect l="l" t="t" r="r" b="b"/>
              <a:pathLst>
                <a:path w="1756049" h="1505185">
                  <a:moveTo>
                    <a:pt x="0" y="0"/>
                  </a:moveTo>
                  <a:lnTo>
                    <a:pt x="1756049" y="0"/>
                  </a:lnTo>
                  <a:lnTo>
                    <a:pt x="1756049" y="1505185"/>
                  </a:lnTo>
                  <a:lnTo>
                    <a:pt x="0" y="1505185"/>
                  </a:lnTo>
                  <a:close/>
                </a:path>
              </a:pathLst>
            </a:custGeom>
            <a:solidFill>
              <a:srgbClr val="FFFCF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756049" cy="1524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 rot="-5400000">
            <a:off x="7067418" y="4902314"/>
            <a:ext cx="498721" cy="568343"/>
          </a:xfrm>
          <a:custGeom>
            <a:avLst/>
            <a:gdLst/>
            <a:ahLst/>
            <a:cxnLst/>
            <a:rect l="l" t="t" r="r" b="b"/>
            <a:pathLst>
              <a:path w="498721" h="568343">
                <a:moveTo>
                  <a:pt x="0" y="0"/>
                </a:moveTo>
                <a:lnTo>
                  <a:pt x="498721" y="0"/>
                </a:lnTo>
                <a:lnTo>
                  <a:pt x="498721" y="568343"/>
                </a:lnTo>
                <a:lnTo>
                  <a:pt x="0" y="568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6924850" y="7741136"/>
            <a:ext cx="990559" cy="1108318"/>
          </a:xfrm>
          <a:custGeom>
            <a:avLst/>
            <a:gdLst/>
            <a:ahLst/>
            <a:cxnLst/>
            <a:rect l="l" t="t" r="r" b="b"/>
            <a:pathLst>
              <a:path w="990559" h="1108318">
                <a:moveTo>
                  <a:pt x="0" y="0"/>
                </a:moveTo>
                <a:lnTo>
                  <a:pt x="990559" y="0"/>
                </a:lnTo>
                <a:lnTo>
                  <a:pt x="990559" y="1108318"/>
                </a:lnTo>
                <a:lnTo>
                  <a:pt x="0" y="11083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174607" y="2172265"/>
            <a:ext cx="7036940" cy="762000"/>
            <a:chOff x="0" y="14479"/>
            <a:chExt cx="1853350" cy="200691"/>
          </a:xfrm>
        </p:grpSpPr>
        <p:sp>
          <p:nvSpPr>
            <p:cNvPr id="30" name="Freeform 30"/>
            <p:cNvSpPr/>
            <p:nvPr/>
          </p:nvSpPr>
          <p:spPr>
            <a:xfrm>
              <a:off x="47128" y="14479"/>
              <a:ext cx="1806222" cy="200691"/>
            </a:xfrm>
            <a:custGeom>
              <a:avLst/>
              <a:gdLst/>
              <a:ahLst/>
              <a:cxnLst/>
              <a:rect l="l" t="t" r="r" b="b"/>
              <a:pathLst>
                <a:path w="1806222" h="200691">
                  <a:moveTo>
                    <a:pt x="0" y="0"/>
                  </a:moveTo>
                  <a:lnTo>
                    <a:pt x="1806222" y="0"/>
                  </a:lnTo>
                  <a:lnTo>
                    <a:pt x="1806222" y="200691"/>
                  </a:lnTo>
                  <a:lnTo>
                    <a:pt x="0" y="200691"/>
                  </a:lnTo>
                  <a:close/>
                </a:path>
              </a:pathLst>
            </a:custGeom>
            <a:solidFill>
              <a:srgbClr val="EDCE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7625"/>
              <a:ext cx="1806222" cy="153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r>
                <a:rPr lang="en-US" sz="2999" dirty="0">
                  <a:solidFill>
                    <a:srgbClr val="000001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Techniques used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334250" y="-285750"/>
            <a:ext cx="3619500" cy="1143000"/>
            <a:chOff x="0" y="0"/>
            <a:chExt cx="953284" cy="30103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53284" cy="301037"/>
            </a:xfrm>
            <a:custGeom>
              <a:avLst/>
              <a:gdLst/>
              <a:ahLst/>
              <a:cxnLst/>
              <a:rect l="l" t="t" r="r" b="b"/>
              <a:pathLst>
                <a:path w="953284" h="301037">
                  <a:moveTo>
                    <a:pt x="0" y="0"/>
                  </a:moveTo>
                  <a:lnTo>
                    <a:pt x="953284" y="0"/>
                  </a:lnTo>
                  <a:lnTo>
                    <a:pt x="953284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DDDBB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47625"/>
              <a:ext cx="953284" cy="253412"/>
            </a:xfrm>
            <a:prstGeom prst="rect">
              <a:avLst/>
            </a:prstGeom>
          </p:spPr>
          <p:txBody>
            <a:bodyPr lIns="203200" tIns="203200" rIns="203200" bIns="203200" rtlCol="0" anchor="b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1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Pre-processing</a:t>
              </a:r>
              <a:endParaRPr lang="en-US" sz="2999" u="none" strike="noStrike" dirty="0">
                <a:solidFill>
                  <a:srgbClr val="000001"/>
                </a:solidFill>
                <a:latin typeface="Bobby Jones"/>
                <a:ea typeface="Bobby Jones"/>
                <a:cs typeface="Bobby Jones"/>
                <a:sym typeface="Bobby Jones"/>
              </a:endParaRPr>
            </a:p>
          </p:txBody>
        </p:sp>
      </p:grpSp>
      <p:sp>
        <p:nvSpPr>
          <p:cNvPr id="35" name="Freeform 35"/>
          <p:cNvSpPr/>
          <p:nvPr/>
        </p:nvSpPr>
        <p:spPr>
          <a:xfrm>
            <a:off x="10210800" y="2268501"/>
            <a:ext cx="217737" cy="640403"/>
          </a:xfrm>
          <a:custGeom>
            <a:avLst/>
            <a:gdLst/>
            <a:ahLst/>
            <a:cxnLst/>
            <a:rect l="l" t="t" r="r" b="b"/>
            <a:pathLst>
              <a:path w="217737" h="640403">
                <a:moveTo>
                  <a:pt x="0" y="0"/>
                </a:moveTo>
                <a:lnTo>
                  <a:pt x="217737" y="0"/>
                </a:lnTo>
                <a:lnTo>
                  <a:pt x="217737" y="640403"/>
                </a:lnTo>
                <a:lnTo>
                  <a:pt x="0" y="6404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762000" y="3642900"/>
            <a:ext cx="7281486" cy="5727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bby Jones" panose="020B0604020202020204" charset="0"/>
              </a:rPr>
              <a:t>Rotation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bby Jones" panose="020B0604020202020204" charset="0"/>
              </a:rPr>
              <a:t>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Images are randomly rotated within a range of 20 degrees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bby Jones" panose="020B0604020202020204" charset="0"/>
              </a:rPr>
              <a:t>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bby Jones" panose="020B0604020202020204" charset="0"/>
              </a:rPr>
              <a:t>Purpose</a:t>
            </a:r>
            <a:r>
              <a:rPr lang="en-US" altLang="en-US" sz="2400" dirty="0">
                <a:latin typeface="Bobby Jones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bby Jones" panose="020B0604020202020204" charset="0"/>
              </a:rPr>
              <a:t>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Helps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model learn to recognize objects in various orientations.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bby Jones" panose="020B0604020202020204" charset="0"/>
              </a:rPr>
              <a:t>Width Shift: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Images are randomly shifted horizontally by up to 20% of the total width.</a:t>
            </a:r>
            <a:endParaRPr lang="en-US" altLang="en-US" sz="2400" dirty="0">
              <a:latin typeface="+mj-lt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bby Jones" panose="020B0604020202020204" charset="0"/>
              </a:rPr>
              <a:t>Purpose</a:t>
            </a:r>
            <a:r>
              <a:rPr lang="en-US" altLang="en-US" sz="2400" dirty="0">
                <a:latin typeface="Bobby Jones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bby Jones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Simulates variations in object positioning within the frame.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bby Jones" panose="020B0604020202020204" charset="0"/>
              </a:rPr>
              <a:t>Height Shift: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Images are randomly shifted vertically by up to 20% of the total height.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bby Jones" panose="020B0604020202020204" charset="0"/>
              </a:rPr>
              <a:t>Purpose</a:t>
            </a:r>
            <a:r>
              <a:rPr lang="en-US" altLang="en-US" sz="2400" dirty="0">
                <a:latin typeface="Bobby Jones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bby Jones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Similar to width shift, this helps the model to be invariant to vertical positioning changes.</a:t>
            </a:r>
          </a:p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endParaRPr lang="en-US" sz="1600" u="none" strike="noStrike" dirty="0">
              <a:solidFill>
                <a:srgbClr val="000001"/>
              </a:solidFill>
              <a:latin typeface="Bobby Jones Condensed"/>
              <a:ea typeface="Bobby Jones Condensed"/>
              <a:cs typeface="Bobby Jones Condensed"/>
              <a:sym typeface="Bobby Jones Condense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510684" y="2420506"/>
            <a:ext cx="5143500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5000" u="none" strike="noStrike" dirty="0">
                <a:solidFill>
                  <a:srgbClr val="000001"/>
                </a:solidFill>
                <a:latin typeface="Bobby Jones Condensed"/>
                <a:ea typeface="Bobby Jones Condensed"/>
                <a:cs typeface="Bobby Jones Condensed"/>
                <a:sym typeface="Bobby Jones Condensed"/>
              </a:rPr>
              <a:t>Data after augmentation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124200" y="1031986"/>
            <a:ext cx="12954000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dirty="0">
                <a:solidFill>
                  <a:srgbClr val="000001"/>
                </a:solidFill>
                <a:latin typeface="Bobby Jones"/>
                <a:ea typeface="Bobby Jones"/>
                <a:cs typeface="Bobby Jones"/>
                <a:sym typeface="Bobby Jones"/>
              </a:rPr>
              <a:t>Data augmentation</a:t>
            </a:r>
            <a:endParaRPr lang="en-US" sz="8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ctr">
              <a:lnSpc>
                <a:spcPts val="8000"/>
              </a:lnSpc>
            </a:pPr>
            <a:endParaRPr lang="en-US" sz="8000" dirty="0">
              <a:solidFill>
                <a:srgbClr val="000001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p:sp>
        <p:nvSpPr>
          <p:cNvPr id="39" name="Freeform 39"/>
          <p:cNvSpPr/>
          <p:nvPr/>
        </p:nvSpPr>
        <p:spPr>
          <a:xfrm rot="-5093374">
            <a:off x="15230030" y="7682666"/>
            <a:ext cx="3448939" cy="3048000"/>
          </a:xfrm>
          <a:custGeom>
            <a:avLst/>
            <a:gdLst/>
            <a:ahLst/>
            <a:cxnLst/>
            <a:rect l="l" t="t" r="r" b="b"/>
            <a:pathLst>
              <a:path w="3448939" h="3048000">
                <a:moveTo>
                  <a:pt x="0" y="0"/>
                </a:moveTo>
                <a:lnTo>
                  <a:pt x="3448940" y="0"/>
                </a:lnTo>
                <a:lnTo>
                  <a:pt x="3448940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C6766BA-B456-9873-6D84-2D34AACD8E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8769" y="3492251"/>
            <a:ext cx="2572133" cy="170192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718F464-5645-55A8-DE19-A348A32596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34975" y="3392635"/>
            <a:ext cx="2943225" cy="228758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1FE85C8-F568-7A7B-C34F-835FFD2F63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41750" y="5410036"/>
            <a:ext cx="2866480" cy="25347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1E0D71-B5EC-AC29-27C7-FD0029ECCB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98104" y="5903242"/>
            <a:ext cx="2866480" cy="28867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91804">
            <a:off x="6584789" y="8959208"/>
            <a:ext cx="2254316" cy="1110251"/>
          </a:xfrm>
          <a:custGeom>
            <a:avLst/>
            <a:gdLst/>
            <a:ahLst/>
            <a:cxnLst/>
            <a:rect l="l" t="t" r="r" b="b"/>
            <a:pathLst>
              <a:path w="2254316" h="1110251">
                <a:moveTo>
                  <a:pt x="0" y="0"/>
                </a:moveTo>
                <a:lnTo>
                  <a:pt x="2254316" y="0"/>
                </a:lnTo>
                <a:lnTo>
                  <a:pt x="2254316" y="1110251"/>
                </a:lnTo>
                <a:lnTo>
                  <a:pt x="0" y="1110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3">
            <a:extLst>
              <a:ext uri="{FF2B5EF4-FFF2-40B4-BE49-F238E27FC236}">
                <a16:creationId xmlns:a16="http://schemas.microsoft.com/office/drawing/2014/main" id="{9EFCA235-8D65-4EB4-FF86-C7F414FA3F3D}"/>
              </a:ext>
            </a:extLst>
          </p:cNvPr>
          <p:cNvGrpSpPr/>
          <p:nvPr/>
        </p:nvGrpSpPr>
        <p:grpSpPr>
          <a:xfrm>
            <a:off x="370523" y="2295498"/>
            <a:ext cx="8990160" cy="7420003"/>
            <a:chOff x="-651234" y="-139386"/>
            <a:chExt cx="3360567" cy="2420993"/>
          </a:xfrm>
        </p:grpSpPr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09AC379B-A440-77D1-88D8-C4499AFAD803}"/>
                </a:ext>
              </a:extLst>
            </p:cNvPr>
            <p:cNvSpPr txBox="1"/>
            <p:nvPr/>
          </p:nvSpPr>
          <p:spPr>
            <a:xfrm>
              <a:off x="0" y="-19050"/>
              <a:ext cx="2709333" cy="2201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0"/>
                </a:lnSpc>
              </a:pPr>
              <a:endParaRPr/>
            </a:p>
          </p:txBody>
        </p:sp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039A85A1-7703-F020-530B-860C2AB3EB72}"/>
                </a:ext>
              </a:extLst>
            </p:cNvPr>
            <p:cNvSpPr/>
            <p:nvPr/>
          </p:nvSpPr>
          <p:spPr>
            <a:xfrm>
              <a:off x="-651234" y="-139386"/>
              <a:ext cx="2971120" cy="2420993"/>
            </a:xfrm>
            <a:custGeom>
              <a:avLst/>
              <a:gdLst/>
              <a:ahLst/>
              <a:cxnLst/>
              <a:rect l="l" t="t" r="r" b="b"/>
              <a:pathLst>
                <a:path w="2709333" h="2182519">
                  <a:moveTo>
                    <a:pt x="0" y="0"/>
                  </a:moveTo>
                  <a:lnTo>
                    <a:pt x="2709333" y="0"/>
                  </a:lnTo>
                  <a:lnTo>
                    <a:pt x="2709333" y="2182519"/>
                  </a:lnTo>
                  <a:lnTo>
                    <a:pt x="0" y="2182519"/>
                  </a:lnTo>
                  <a:close/>
                </a:path>
              </a:pathLst>
            </a:custGeom>
            <a:solidFill>
              <a:srgbClr val="FFFCF3"/>
            </a:solidFill>
          </p:spPr>
          <p:txBody>
            <a:bodyPr/>
            <a:lstStyle/>
            <a:p>
              <a:r>
                <a:rPr lang="en-US" sz="5000" b="1" dirty="0">
                  <a:latin typeface="Bobby Jones" panose="020B0604020202020204" charset="0"/>
                </a:rPr>
                <a:t>            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88299" y="5230445"/>
            <a:ext cx="7098607" cy="2391703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200" b="1" dirty="0"/>
              <a:t>InceptionV3</a:t>
            </a:r>
            <a:r>
              <a:rPr lang="en-US" sz="3200" dirty="0"/>
              <a:t> is trained on ImageNet, which contains millions of images across thousands of classes, providing a strong feature extraction capability. </a:t>
            </a:r>
            <a:r>
              <a:rPr lang="en-US" sz="2500" b="1" dirty="0"/>
              <a:t>Custom Layers: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Flatten layer.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Dense layer with 256 neurons and </a:t>
            </a:r>
            <a:r>
              <a:rPr lang="en-US" sz="2500" dirty="0" err="1"/>
              <a:t>ReLU</a:t>
            </a:r>
            <a:r>
              <a:rPr lang="en-US" sz="2500" dirty="0"/>
              <a:t> activation.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Dropout (50%) for regularization.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Dense output layer with Sigmoid activation.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b="1" dirty="0"/>
              <a:t>Frozen Layers</a:t>
            </a:r>
            <a:r>
              <a:rPr lang="en-US" sz="2500" dirty="0"/>
              <a:t>: Pretrained layers not trainable.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b="1" dirty="0"/>
              <a:t>Trainable Parameters</a:t>
            </a:r>
            <a:r>
              <a:rPr lang="en-US" sz="2500" dirty="0"/>
              <a:t>: ~2.1M</a:t>
            </a:r>
          </a:p>
          <a:p>
            <a:pPr marL="0" lvl="0" indent="0">
              <a:lnSpc>
                <a:spcPts val="3600"/>
              </a:lnSpc>
              <a:spcBef>
                <a:spcPct val="0"/>
              </a:spcBef>
            </a:pPr>
            <a:endParaRPr lang="en-US" sz="3000" dirty="0">
              <a:solidFill>
                <a:srgbClr val="00000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Freeform 6"/>
          <p:cNvSpPr/>
          <p:nvPr/>
        </p:nvSpPr>
        <p:spPr>
          <a:xfrm rot="-5400000">
            <a:off x="10089988" y="4148888"/>
            <a:ext cx="4381500" cy="4756334"/>
          </a:xfrm>
          <a:custGeom>
            <a:avLst/>
            <a:gdLst/>
            <a:ahLst/>
            <a:cxnLst/>
            <a:rect l="l" t="t" r="r" b="b"/>
            <a:pathLst>
              <a:path w="4381500" h="4756334">
                <a:moveTo>
                  <a:pt x="0" y="0"/>
                </a:moveTo>
                <a:lnTo>
                  <a:pt x="4381500" y="0"/>
                </a:lnTo>
                <a:lnTo>
                  <a:pt x="4381500" y="4756334"/>
                </a:lnTo>
                <a:lnTo>
                  <a:pt x="0" y="4756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403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360269" y="2300598"/>
            <a:ext cx="2201137" cy="2176374"/>
          </a:xfrm>
          <a:custGeom>
            <a:avLst/>
            <a:gdLst/>
            <a:ahLst/>
            <a:cxnLst/>
            <a:rect l="l" t="t" r="r" b="b"/>
            <a:pathLst>
              <a:path w="2201137" h="2176374">
                <a:moveTo>
                  <a:pt x="0" y="0"/>
                </a:moveTo>
                <a:lnTo>
                  <a:pt x="2201137" y="0"/>
                </a:lnTo>
                <a:lnTo>
                  <a:pt x="2201137" y="2176374"/>
                </a:lnTo>
                <a:lnTo>
                  <a:pt x="0" y="2176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334496" y="496041"/>
            <a:ext cx="648818" cy="617999"/>
          </a:xfrm>
          <a:custGeom>
            <a:avLst/>
            <a:gdLst/>
            <a:ahLst/>
            <a:cxnLst/>
            <a:rect l="l" t="t" r="r" b="b"/>
            <a:pathLst>
              <a:path w="648818" h="617999">
                <a:moveTo>
                  <a:pt x="0" y="0"/>
                </a:moveTo>
                <a:lnTo>
                  <a:pt x="648818" y="0"/>
                </a:lnTo>
                <a:lnTo>
                  <a:pt x="648818" y="617999"/>
                </a:lnTo>
                <a:lnTo>
                  <a:pt x="0" y="6179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460838" y="1341965"/>
            <a:ext cx="6858000" cy="762000"/>
            <a:chOff x="0" y="0"/>
            <a:chExt cx="1806222" cy="20069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06222" cy="200691"/>
            </a:xfrm>
            <a:custGeom>
              <a:avLst/>
              <a:gdLst/>
              <a:ahLst/>
              <a:cxnLst/>
              <a:rect l="l" t="t" r="r" b="b"/>
              <a:pathLst>
                <a:path w="1806222" h="200691">
                  <a:moveTo>
                    <a:pt x="0" y="0"/>
                  </a:moveTo>
                  <a:lnTo>
                    <a:pt x="1806222" y="0"/>
                  </a:lnTo>
                  <a:lnTo>
                    <a:pt x="1806222" y="200691"/>
                  </a:lnTo>
                  <a:lnTo>
                    <a:pt x="0" y="200691"/>
                  </a:lnTo>
                  <a:close/>
                </a:path>
              </a:pathLst>
            </a:custGeom>
            <a:solidFill>
              <a:srgbClr val="E9BAA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47625"/>
              <a:ext cx="1806222" cy="153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r>
                <a:rPr lang="en-US" sz="2999" dirty="0">
                  <a:solidFill>
                    <a:srgbClr val="000001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Pre-training model”Lnception16”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-4015707" y="380751"/>
            <a:ext cx="12954000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dirty="0">
                <a:solidFill>
                  <a:srgbClr val="000001"/>
                </a:solidFill>
                <a:latin typeface="Bobby Jones"/>
                <a:ea typeface="Bobby Jones"/>
                <a:cs typeface="Bobby Jones"/>
                <a:sym typeface="Bobby Jones"/>
              </a:rPr>
              <a:t>models</a:t>
            </a:r>
          </a:p>
        </p:txBody>
      </p:sp>
      <p:sp>
        <p:nvSpPr>
          <p:cNvPr id="19" name="Freeform 19"/>
          <p:cNvSpPr/>
          <p:nvPr/>
        </p:nvSpPr>
        <p:spPr>
          <a:xfrm rot="2524831">
            <a:off x="-1380124" y="-496501"/>
            <a:ext cx="1357033" cy="3938185"/>
          </a:xfrm>
          <a:custGeom>
            <a:avLst/>
            <a:gdLst/>
            <a:ahLst/>
            <a:cxnLst/>
            <a:rect l="l" t="t" r="r" b="b"/>
            <a:pathLst>
              <a:path w="1357033" h="3938185">
                <a:moveTo>
                  <a:pt x="0" y="0"/>
                </a:moveTo>
                <a:lnTo>
                  <a:pt x="1357033" y="0"/>
                </a:lnTo>
                <a:lnTo>
                  <a:pt x="1357033" y="3938185"/>
                </a:lnTo>
                <a:lnTo>
                  <a:pt x="0" y="39381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1" name="Freeform 21"/>
          <p:cNvSpPr/>
          <p:nvPr/>
        </p:nvSpPr>
        <p:spPr>
          <a:xfrm rot="-1767247">
            <a:off x="16275983" y="7701287"/>
            <a:ext cx="1357033" cy="3938185"/>
          </a:xfrm>
          <a:custGeom>
            <a:avLst/>
            <a:gdLst/>
            <a:ahLst/>
            <a:cxnLst/>
            <a:rect l="l" t="t" r="r" b="b"/>
            <a:pathLst>
              <a:path w="1357033" h="3938185">
                <a:moveTo>
                  <a:pt x="0" y="0"/>
                </a:moveTo>
                <a:lnTo>
                  <a:pt x="1357034" y="0"/>
                </a:lnTo>
                <a:lnTo>
                  <a:pt x="1357034" y="3938185"/>
                </a:lnTo>
                <a:lnTo>
                  <a:pt x="0" y="39381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E21EDE-AD16-95AC-C973-EC38DE3FE235}"/>
              </a:ext>
            </a:extLst>
          </p:cNvPr>
          <p:cNvSpPr txBox="1"/>
          <p:nvPr/>
        </p:nvSpPr>
        <p:spPr>
          <a:xfrm>
            <a:off x="720378" y="2781172"/>
            <a:ext cx="38516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atin typeface="Bobby Jones" panose="020B0604020202020204" charset="0"/>
              </a:rPr>
              <a:t>WHY USE?</a:t>
            </a:r>
          </a:p>
          <a:p>
            <a:endParaRPr lang="en-US" sz="50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2D4D040-73D6-B471-A7E8-32A7C5CA92E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49352" y="1569195"/>
            <a:ext cx="7518270" cy="67699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7334250" y="-285750"/>
            <a:ext cx="3619500" cy="1143000"/>
            <a:chOff x="0" y="0"/>
            <a:chExt cx="953284" cy="30103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53284" cy="301037"/>
            </a:xfrm>
            <a:custGeom>
              <a:avLst/>
              <a:gdLst/>
              <a:ahLst/>
              <a:cxnLst/>
              <a:rect l="l" t="t" r="r" b="b"/>
              <a:pathLst>
                <a:path w="953284" h="301037">
                  <a:moveTo>
                    <a:pt x="0" y="0"/>
                  </a:moveTo>
                  <a:lnTo>
                    <a:pt x="953284" y="0"/>
                  </a:lnTo>
                  <a:lnTo>
                    <a:pt x="953284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CF0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47625"/>
              <a:ext cx="953284" cy="253412"/>
            </a:xfrm>
            <a:prstGeom prst="rect">
              <a:avLst/>
            </a:prstGeom>
          </p:spPr>
          <p:txBody>
            <a:bodyPr lIns="203200" tIns="203200" rIns="203200" bIns="203200" rtlCol="0" anchor="b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1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Models Cont.</a:t>
              </a:r>
              <a:endParaRPr lang="en-US" sz="2999" u="none" strike="noStrike" dirty="0">
                <a:solidFill>
                  <a:srgbClr val="000001"/>
                </a:solidFill>
                <a:latin typeface="Bobby Jones"/>
                <a:ea typeface="Bobby Jones"/>
                <a:cs typeface="Bobby Jones"/>
                <a:sym typeface="Bobby Jone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98707" y="4065213"/>
            <a:ext cx="7649426" cy="4444713"/>
            <a:chOff x="-47053" y="-81715"/>
            <a:chExt cx="2016897" cy="925137"/>
          </a:xfrm>
        </p:grpSpPr>
        <p:sp>
          <p:nvSpPr>
            <p:cNvPr id="24" name="Freeform 24"/>
            <p:cNvSpPr/>
            <p:nvPr/>
          </p:nvSpPr>
          <p:spPr>
            <a:xfrm>
              <a:off x="3070" y="-81715"/>
              <a:ext cx="1966774" cy="925137"/>
            </a:xfrm>
            <a:custGeom>
              <a:avLst/>
              <a:gdLst/>
              <a:ahLst/>
              <a:cxnLst/>
              <a:rect l="l" t="t" r="r" b="b"/>
              <a:pathLst>
                <a:path w="802765" h="953284">
                  <a:moveTo>
                    <a:pt x="0" y="0"/>
                  </a:moveTo>
                  <a:lnTo>
                    <a:pt x="802765" y="0"/>
                  </a:lnTo>
                  <a:lnTo>
                    <a:pt x="802765" y="953284"/>
                  </a:lnTo>
                  <a:lnTo>
                    <a:pt x="0" y="953284"/>
                  </a:lnTo>
                  <a:close/>
                </a:path>
              </a:pathLst>
            </a:custGeom>
            <a:solidFill>
              <a:srgbClr val="FFFCF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-47053" y="157092"/>
              <a:ext cx="1776603" cy="458576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300" b="1" dirty="0"/>
                <a:t>Convolutional Blocks</a:t>
              </a:r>
              <a:r>
                <a:rPr lang="en-US" sz="2300" dirty="0"/>
                <a:t>:</a:t>
              </a:r>
            </a:p>
            <a:p>
              <a:pPr marL="1143000" lvl="2" indent="-228600">
                <a:buFont typeface="Arial" panose="020B0604020202020204" pitchFamily="34" charset="0"/>
                <a:buChar char="•"/>
              </a:pPr>
              <a:r>
                <a:rPr lang="en-US" sz="2300" dirty="0"/>
                <a:t>3 blocks with increasing filters (32, 64, 128).</a:t>
              </a:r>
            </a:p>
            <a:p>
              <a:pPr marL="1143000" lvl="2" indent="-228600">
                <a:buFont typeface="Arial" panose="020B0604020202020204" pitchFamily="34" charset="0"/>
                <a:buChar char="•"/>
              </a:pPr>
              <a:r>
                <a:rPr lang="en-US" sz="2300" dirty="0"/>
                <a:t>Each block contains Conv2D, </a:t>
              </a:r>
              <a:r>
                <a:rPr lang="en-US" sz="2300" dirty="0" err="1"/>
                <a:t>BatchNormalization</a:t>
              </a:r>
              <a:r>
                <a:rPr lang="en-US" sz="2300" dirty="0"/>
                <a:t>, and </a:t>
              </a:r>
              <a:r>
                <a:rPr lang="en-US" sz="2300" dirty="0" err="1"/>
                <a:t>MaxPooling</a:t>
              </a:r>
              <a:r>
                <a:rPr lang="en-US" sz="2300" dirty="0"/>
                <a:t> layers.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300" b="1" dirty="0"/>
                <a:t>Fully Connected Layer</a:t>
              </a:r>
              <a:r>
                <a:rPr lang="en-US" sz="2300" dirty="0"/>
                <a:t>:</a:t>
              </a:r>
            </a:p>
            <a:p>
              <a:pPr marL="1143000" lvl="2" indent="-228600">
                <a:buFont typeface="Arial" panose="020B0604020202020204" pitchFamily="34" charset="0"/>
                <a:buChar char="•"/>
              </a:pPr>
              <a:r>
                <a:rPr lang="en-US" sz="2300" dirty="0"/>
                <a:t>512 neurons with </a:t>
              </a:r>
              <a:r>
                <a:rPr lang="en-US" sz="2300" dirty="0" err="1"/>
                <a:t>ReLU</a:t>
              </a:r>
              <a:r>
                <a:rPr lang="en-US" sz="2300" dirty="0"/>
                <a:t> activation.</a:t>
              </a:r>
            </a:p>
            <a:p>
              <a:pPr marL="1143000" lvl="2" indent="-228600">
                <a:buFont typeface="Arial" panose="020B0604020202020204" pitchFamily="34" charset="0"/>
                <a:buChar char="•"/>
              </a:pPr>
              <a:r>
                <a:rPr lang="en-US" sz="2300" dirty="0"/>
                <a:t>Dropout layer with a rate of 0.5 to prevent overfitting.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300" b="1" dirty="0"/>
                <a:t>Output Layer</a:t>
              </a:r>
              <a:r>
                <a:rPr lang="en-US" sz="2300" dirty="0"/>
                <a:t>:</a:t>
              </a:r>
            </a:p>
            <a:p>
              <a:pPr marL="1143000" lvl="2" indent="-228600">
                <a:buFont typeface="Arial" panose="020B0604020202020204" pitchFamily="34" charset="0"/>
                <a:buChar char="•"/>
              </a:pPr>
              <a:r>
                <a:rPr lang="en-US" sz="2300" dirty="0"/>
                <a:t>Sigmoid activation for binary classification.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88807" y="3079567"/>
            <a:ext cx="3048000" cy="649223"/>
            <a:chOff x="0" y="0"/>
            <a:chExt cx="802765" cy="17098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02765" cy="170989"/>
            </a:xfrm>
            <a:custGeom>
              <a:avLst/>
              <a:gdLst/>
              <a:ahLst/>
              <a:cxnLst/>
              <a:rect l="l" t="t" r="r" b="b"/>
              <a:pathLst>
                <a:path w="802765" h="170989">
                  <a:moveTo>
                    <a:pt x="0" y="0"/>
                  </a:moveTo>
                  <a:lnTo>
                    <a:pt x="802765" y="0"/>
                  </a:lnTo>
                  <a:lnTo>
                    <a:pt x="802765" y="170989"/>
                  </a:lnTo>
                  <a:lnTo>
                    <a:pt x="0" y="170989"/>
                  </a:lnTo>
                  <a:close/>
                </a:path>
              </a:pathLst>
            </a:custGeom>
            <a:solidFill>
              <a:srgbClr val="FFFCF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47625"/>
              <a:ext cx="802765" cy="123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1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architecture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460660" y="3079566"/>
            <a:ext cx="3048000" cy="649223"/>
            <a:chOff x="0" y="0"/>
            <a:chExt cx="802765" cy="17098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02765" cy="170989"/>
            </a:xfrm>
            <a:custGeom>
              <a:avLst/>
              <a:gdLst/>
              <a:ahLst/>
              <a:cxnLst/>
              <a:rect l="l" t="t" r="r" b="b"/>
              <a:pathLst>
                <a:path w="802765" h="170989">
                  <a:moveTo>
                    <a:pt x="0" y="0"/>
                  </a:moveTo>
                  <a:lnTo>
                    <a:pt x="802765" y="0"/>
                  </a:lnTo>
                  <a:lnTo>
                    <a:pt x="802765" y="170989"/>
                  </a:lnTo>
                  <a:lnTo>
                    <a:pt x="0" y="170989"/>
                  </a:lnTo>
                  <a:close/>
                </a:path>
              </a:pathLst>
            </a:custGeom>
            <a:solidFill>
              <a:srgbClr val="FFFCF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7625"/>
              <a:ext cx="802765" cy="123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1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Optimizer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460660" y="3909615"/>
            <a:ext cx="8496298" cy="649222"/>
            <a:chOff x="-1434942" y="-302175"/>
            <a:chExt cx="2237707" cy="183380"/>
          </a:xfrm>
        </p:grpSpPr>
        <p:sp>
          <p:nvSpPr>
            <p:cNvPr id="33" name="Freeform 33"/>
            <p:cNvSpPr/>
            <p:nvPr/>
          </p:nvSpPr>
          <p:spPr>
            <a:xfrm>
              <a:off x="-1434942" y="-276006"/>
              <a:ext cx="2237707" cy="154860"/>
            </a:xfrm>
            <a:custGeom>
              <a:avLst/>
              <a:gdLst/>
              <a:ahLst/>
              <a:cxnLst/>
              <a:rect l="l" t="t" r="r" b="b"/>
              <a:pathLst>
                <a:path w="802765" h="953284">
                  <a:moveTo>
                    <a:pt x="0" y="0"/>
                  </a:moveTo>
                  <a:lnTo>
                    <a:pt x="802765" y="0"/>
                  </a:lnTo>
                  <a:lnTo>
                    <a:pt x="802765" y="953284"/>
                  </a:lnTo>
                  <a:lnTo>
                    <a:pt x="0" y="953284"/>
                  </a:lnTo>
                  <a:close/>
                </a:path>
              </a:pathLst>
            </a:custGeom>
            <a:solidFill>
              <a:srgbClr val="FFFCF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-1434942" y="-302175"/>
              <a:ext cx="2237707" cy="183380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r>
                <a:rPr lang="en-US" sz="2300" dirty="0"/>
                <a:t>Adam with a learning rate of 1e-4.</a:t>
              </a:r>
            </a:p>
          </p:txBody>
        </p:sp>
      </p:grpSp>
      <p:sp>
        <p:nvSpPr>
          <p:cNvPr id="35" name="Freeform 35"/>
          <p:cNvSpPr/>
          <p:nvPr/>
        </p:nvSpPr>
        <p:spPr>
          <a:xfrm>
            <a:off x="1066800" y="1076325"/>
            <a:ext cx="2190429" cy="1089849"/>
          </a:xfrm>
          <a:custGeom>
            <a:avLst/>
            <a:gdLst/>
            <a:ahLst/>
            <a:cxnLst/>
            <a:rect l="l" t="t" r="r" b="b"/>
            <a:pathLst>
              <a:path w="1923729" h="492956">
                <a:moveTo>
                  <a:pt x="0" y="0"/>
                </a:moveTo>
                <a:lnTo>
                  <a:pt x="1923729" y="0"/>
                </a:lnTo>
                <a:lnTo>
                  <a:pt x="1923729" y="492956"/>
                </a:lnTo>
                <a:lnTo>
                  <a:pt x="0" y="492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2667000" y="1076325"/>
            <a:ext cx="12954000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dirty="0">
                <a:solidFill>
                  <a:srgbClr val="000001"/>
                </a:solidFill>
                <a:latin typeface="Bobby Jones"/>
                <a:ea typeface="Bobby Jones"/>
                <a:cs typeface="Bobby Jones"/>
                <a:sym typeface="Bobby Jones"/>
              </a:rPr>
              <a:t>Custom CNN model</a:t>
            </a:r>
          </a:p>
        </p:txBody>
      </p:sp>
      <p:grpSp>
        <p:nvGrpSpPr>
          <p:cNvPr id="38" name="Group 29">
            <a:extLst>
              <a:ext uri="{FF2B5EF4-FFF2-40B4-BE49-F238E27FC236}">
                <a16:creationId xmlns:a16="http://schemas.microsoft.com/office/drawing/2014/main" id="{E5BFCF90-8A2F-E09E-64F7-F5FADCC9C21E}"/>
              </a:ext>
            </a:extLst>
          </p:cNvPr>
          <p:cNvGrpSpPr/>
          <p:nvPr/>
        </p:nvGrpSpPr>
        <p:grpSpPr>
          <a:xfrm>
            <a:off x="8460660" y="4813792"/>
            <a:ext cx="3048000" cy="649223"/>
            <a:chOff x="0" y="0"/>
            <a:chExt cx="802765" cy="170989"/>
          </a:xfrm>
        </p:grpSpPr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D6514B12-B3BE-99EA-7841-BBCD991215EA}"/>
                </a:ext>
              </a:extLst>
            </p:cNvPr>
            <p:cNvSpPr/>
            <p:nvPr/>
          </p:nvSpPr>
          <p:spPr>
            <a:xfrm>
              <a:off x="0" y="0"/>
              <a:ext cx="802765" cy="170989"/>
            </a:xfrm>
            <a:custGeom>
              <a:avLst/>
              <a:gdLst/>
              <a:ahLst/>
              <a:cxnLst/>
              <a:rect l="l" t="t" r="r" b="b"/>
              <a:pathLst>
                <a:path w="802765" h="170989">
                  <a:moveTo>
                    <a:pt x="0" y="0"/>
                  </a:moveTo>
                  <a:lnTo>
                    <a:pt x="802765" y="0"/>
                  </a:lnTo>
                  <a:lnTo>
                    <a:pt x="802765" y="170989"/>
                  </a:lnTo>
                  <a:lnTo>
                    <a:pt x="0" y="170989"/>
                  </a:lnTo>
                  <a:close/>
                </a:path>
              </a:pathLst>
            </a:custGeom>
            <a:solidFill>
              <a:srgbClr val="FFFCF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31">
              <a:extLst>
                <a:ext uri="{FF2B5EF4-FFF2-40B4-BE49-F238E27FC236}">
                  <a16:creationId xmlns:a16="http://schemas.microsoft.com/office/drawing/2014/main" id="{EBB8908D-41CD-3665-AE86-116187CCED46}"/>
                </a:ext>
              </a:extLst>
            </p:cNvPr>
            <p:cNvSpPr txBox="1"/>
            <p:nvPr/>
          </p:nvSpPr>
          <p:spPr>
            <a:xfrm>
              <a:off x="0" y="47625"/>
              <a:ext cx="802765" cy="123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1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Early stopping</a:t>
              </a:r>
            </a:p>
          </p:txBody>
        </p:sp>
      </p:grpSp>
      <p:grpSp>
        <p:nvGrpSpPr>
          <p:cNvPr id="41" name="Group 32">
            <a:extLst>
              <a:ext uri="{FF2B5EF4-FFF2-40B4-BE49-F238E27FC236}">
                <a16:creationId xmlns:a16="http://schemas.microsoft.com/office/drawing/2014/main" id="{306E8C32-D55D-554E-9035-1ED7D77C8005}"/>
              </a:ext>
            </a:extLst>
          </p:cNvPr>
          <p:cNvGrpSpPr/>
          <p:nvPr/>
        </p:nvGrpSpPr>
        <p:grpSpPr>
          <a:xfrm>
            <a:off x="8460660" y="5717970"/>
            <a:ext cx="8496298" cy="537491"/>
            <a:chOff x="-1434942" y="-502403"/>
            <a:chExt cx="2237707" cy="1170453"/>
          </a:xfrm>
        </p:grpSpPr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9DBCEC76-D61B-0310-9144-066DAE2C6FAC}"/>
                </a:ext>
              </a:extLst>
            </p:cNvPr>
            <p:cNvSpPr/>
            <p:nvPr/>
          </p:nvSpPr>
          <p:spPr>
            <a:xfrm>
              <a:off x="-1434942" y="-502403"/>
              <a:ext cx="2237707" cy="1170453"/>
            </a:xfrm>
            <a:custGeom>
              <a:avLst/>
              <a:gdLst/>
              <a:ahLst/>
              <a:cxnLst/>
              <a:rect l="l" t="t" r="r" b="b"/>
              <a:pathLst>
                <a:path w="802765" h="953284">
                  <a:moveTo>
                    <a:pt x="0" y="0"/>
                  </a:moveTo>
                  <a:lnTo>
                    <a:pt x="802765" y="0"/>
                  </a:lnTo>
                  <a:lnTo>
                    <a:pt x="802765" y="953284"/>
                  </a:lnTo>
                  <a:lnTo>
                    <a:pt x="0" y="953284"/>
                  </a:lnTo>
                  <a:close/>
                </a:path>
              </a:pathLst>
            </a:custGeom>
            <a:solidFill>
              <a:srgbClr val="FFFCF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" name="TextBox 34">
              <a:extLst>
                <a:ext uri="{FF2B5EF4-FFF2-40B4-BE49-F238E27FC236}">
                  <a16:creationId xmlns:a16="http://schemas.microsoft.com/office/drawing/2014/main" id="{D27F0BD1-1F4F-EEF1-73FF-5FDE8D50EBD5}"/>
                </a:ext>
              </a:extLst>
            </p:cNvPr>
            <p:cNvSpPr txBox="1"/>
            <p:nvPr/>
          </p:nvSpPr>
          <p:spPr>
            <a:xfrm>
              <a:off x="-1434942" y="241258"/>
              <a:ext cx="2237707" cy="258275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marL="0" algn="l" rtl="0" eaLnBrk="1" latinLnBrk="0" hangingPunct="1">
                <a:buClrTx/>
                <a:buSzPts val="2300"/>
              </a:pPr>
              <a:r>
                <a:rPr lang="en-US" sz="18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+mn-ea"/>
                  <a:cs typeface="+mn-cs"/>
                </a:rPr>
                <a:t>Monitored validation loss with patience of 5 epochs.</a:t>
              </a:r>
              <a:endParaRPr lang="en-US" sz="1800" dirty="0">
                <a:effectLst/>
              </a:endParaRPr>
            </a:p>
            <a:p>
              <a:endParaRPr lang="en-US" sz="2300" dirty="0"/>
            </a:p>
          </p:txBody>
        </p:sp>
      </p:grpSp>
      <p:grpSp>
        <p:nvGrpSpPr>
          <p:cNvPr id="44" name="Group 29">
            <a:extLst>
              <a:ext uri="{FF2B5EF4-FFF2-40B4-BE49-F238E27FC236}">
                <a16:creationId xmlns:a16="http://schemas.microsoft.com/office/drawing/2014/main" id="{DA602376-84A1-236B-C7E6-5DB53DD8B43C}"/>
              </a:ext>
            </a:extLst>
          </p:cNvPr>
          <p:cNvGrpSpPr/>
          <p:nvPr/>
        </p:nvGrpSpPr>
        <p:grpSpPr>
          <a:xfrm>
            <a:off x="8048136" y="6528491"/>
            <a:ext cx="6887064" cy="649223"/>
            <a:chOff x="-50553" y="0"/>
            <a:chExt cx="853318" cy="170989"/>
          </a:xfrm>
        </p:grpSpPr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B81672AC-B10B-B876-8595-A4B115385676}"/>
                </a:ext>
              </a:extLst>
            </p:cNvPr>
            <p:cNvSpPr/>
            <p:nvPr/>
          </p:nvSpPr>
          <p:spPr>
            <a:xfrm>
              <a:off x="0" y="0"/>
              <a:ext cx="802765" cy="170989"/>
            </a:xfrm>
            <a:custGeom>
              <a:avLst/>
              <a:gdLst/>
              <a:ahLst/>
              <a:cxnLst/>
              <a:rect l="l" t="t" r="r" b="b"/>
              <a:pathLst>
                <a:path w="802765" h="170989">
                  <a:moveTo>
                    <a:pt x="0" y="0"/>
                  </a:moveTo>
                  <a:lnTo>
                    <a:pt x="802765" y="0"/>
                  </a:lnTo>
                  <a:lnTo>
                    <a:pt x="802765" y="170989"/>
                  </a:lnTo>
                  <a:lnTo>
                    <a:pt x="0" y="170989"/>
                  </a:lnTo>
                  <a:close/>
                </a:path>
              </a:pathLst>
            </a:custGeom>
            <a:solidFill>
              <a:srgbClr val="FFFCF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31">
              <a:extLst>
                <a:ext uri="{FF2B5EF4-FFF2-40B4-BE49-F238E27FC236}">
                  <a16:creationId xmlns:a16="http://schemas.microsoft.com/office/drawing/2014/main" id="{C9515C46-A9C3-DE0F-EBE9-B1BEB2814A6A}"/>
                </a:ext>
              </a:extLst>
            </p:cNvPr>
            <p:cNvSpPr txBox="1"/>
            <p:nvPr/>
          </p:nvSpPr>
          <p:spPr>
            <a:xfrm>
              <a:off x="-50553" y="30925"/>
              <a:ext cx="802765" cy="123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1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Reduce learning rate on plateau</a:t>
              </a:r>
            </a:p>
          </p:txBody>
        </p:sp>
      </p:grpSp>
      <p:grpSp>
        <p:nvGrpSpPr>
          <p:cNvPr id="47" name="Group 32">
            <a:extLst>
              <a:ext uri="{FF2B5EF4-FFF2-40B4-BE49-F238E27FC236}">
                <a16:creationId xmlns:a16="http://schemas.microsoft.com/office/drawing/2014/main" id="{00CDFCB9-653D-8D18-3C29-672054F5FBA2}"/>
              </a:ext>
            </a:extLst>
          </p:cNvPr>
          <p:cNvGrpSpPr/>
          <p:nvPr/>
        </p:nvGrpSpPr>
        <p:grpSpPr>
          <a:xfrm>
            <a:off x="8460660" y="7414595"/>
            <a:ext cx="8496298" cy="768446"/>
            <a:chOff x="-1434942" y="-502403"/>
            <a:chExt cx="2237707" cy="1170453"/>
          </a:xfrm>
        </p:grpSpPr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A374AF81-AB70-5953-CA66-883AFFA16D73}"/>
                </a:ext>
              </a:extLst>
            </p:cNvPr>
            <p:cNvSpPr/>
            <p:nvPr/>
          </p:nvSpPr>
          <p:spPr>
            <a:xfrm>
              <a:off x="-1434942" y="-502403"/>
              <a:ext cx="2237707" cy="1170453"/>
            </a:xfrm>
            <a:custGeom>
              <a:avLst/>
              <a:gdLst/>
              <a:ahLst/>
              <a:cxnLst/>
              <a:rect l="l" t="t" r="r" b="b"/>
              <a:pathLst>
                <a:path w="802765" h="953284">
                  <a:moveTo>
                    <a:pt x="0" y="0"/>
                  </a:moveTo>
                  <a:lnTo>
                    <a:pt x="802765" y="0"/>
                  </a:lnTo>
                  <a:lnTo>
                    <a:pt x="802765" y="953284"/>
                  </a:lnTo>
                  <a:lnTo>
                    <a:pt x="0" y="953284"/>
                  </a:lnTo>
                  <a:close/>
                </a:path>
              </a:pathLst>
            </a:custGeom>
            <a:solidFill>
              <a:srgbClr val="FFFCF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" name="TextBox 34">
              <a:extLst>
                <a:ext uri="{FF2B5EF4-FFF2-40B4-BE49-F238E27FC236}">
                  <a16:creationId xmlns:a16="http://schemas.microsoft.com/office/drawing/2014/main" id="{59DD4FE6-4C75-6C77-8112-E0AA9C130A89}"/>
                </a:ext>
              </a:extLst>
            </p:cNvPr>
            <p:cNvSpPr txBox="1"/>
            <p:nvPr/>
          </p:nvSpPr>
          <p:spPr>
            <a:xfrm>
              <a:off x="-1434942" y="241258"/>
              <a:ext cx="2237707" cy="258275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marL="0" algn="l" rtl="0" eaLnBrk="1" latinLnBrk="0" hangingPunct="1"/>
              <a:r>
                <a:rPr lang="en-US" sz="18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+mn-ea"/>
                  <a:cs typeface="+mn-cs"/>
                </a:rPr>
                <a:t>Halved learning rate if validation loss does not improve for 3 epochs.</a:t>
              </a:r>
              <a:endParaRPr lang="en-US" sz="1800" dirty="0">
                <a:effectLst/>
              </a:endParaRPr>
            </a:p>
            <a:p>
              <a:endParaRPr lang="en-US" sz="2300" dirty="0"/>
            </a:p>
          </p:txBody>
        </p:sp>
      </p:grpSp>
      <p:grpSp>
        <p:nvGrpSpPr>
          <p:cNvPr id="50" name="Group 29">
            <a:extLst>
              <a:ext uri="{FF2B5EF4-FFF2-40B4-BE49-F238E27FC236}">
                <a16:creationId xmlns:a16="http://schemas.microsoft.com/office/drawing/2014/main" id="{76B864BB-1C4B-DE0D-EDD9-35DE888A9F48}"/>
              </a:ext>
            </a:extLst>
          </p:cNvPr>
          <p:cNvGrpSpPr/>
          <p:nvPr/>
        </p:nvGrpSpPr>
        <p:grpSpPr>
          <a:xfrm>
            <a:off x="8238233" y="8473220"/>
            <a:ext cx="3853786" cy="649223"/>
            <a:chOff x="-50553" y="0"/>
            <a:chExt cx="853318" cy="170989"/>
          </a:xfrm>
        </p:grpSpPr>
        <p:sp>
          <p:nvSpPr>
            <p:cNvPr id="51" name="Freeform 30">
              <a:extLst>
                <a:ext uri="{FF2B5EF4-FFF2-40B4-BE49-F238E27FC236}">
                  <a16:creationId xmlns:a16="http://schemas.microsoft.com/office/drawing/2014/main" id="{0E934E4E-F391-82C5-A182-A0D76A9CC832}"/>
                </a:ext>
              </a:extLst>
            </p:cNvPr>
            <p:cNvSpPr/>
            <p:nvPr/>
          </p:nvSpPr>
          <p:spPr>
            <a:xfrm>
              <a:off x="0" y="0"/>
              <a:ext cx="802765" cy="170989"/>
            </a:xfrm>
            <a:custGeom>
              <a:avLst/>
              <a:gdLst/>
              <a:ahLst/>
              <a:cxnLst/>
              <a:rect l="l" t="t" r="r" b="b"/>
              <a:pathLst>
                <a:path w="802765" h="170989">
                  <a:moveTo>
                    <a:pt x="0" y="0"/>
                  </a:moveTo>
                  <a:lnTo>
                    <a:pt x="802765" y="0"/>
                  </a:lnTo>
                  <a:lnTo>
                    <a:pt x="802765" y="170989"/>
                  </a:lnTo>
                  <a:lnTo>
                    <a:pt x="0" y="170989"/>
                  </a:lnTo>
                  <a:close/>
                </a:path>
              </a:pathLst>
            </a:custGeom>
            <a:solidFill>
              <a:srgbClr val="FFFCF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31">
              <a:extLst>
                <a:ext uri="{FF2B5EF4-FFF2-40B4-BE49-F238E27FC236}">
                  <a16:creationId xmlns:a16="http://schemas.microsoft.com/office/drawing/2014/main" id="{F996783A-25AC-6490-CC41-C1AA15F57FEA}"/>
                </a:ext>
              </a:extLst>
            </p:cNvPr>
            <p:cNvSpPr txBox="1"/>
            <p:nvPr/>
          </p:nvSpPr>
          <p:spPr>
            <a:xfrm>
              <a:off x="-50553" y="30925"/>
              <a:ext cx="802765" cy="123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1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Total parameters</a:t>
              </a:r>
            </a:p>
          </p:txBody>
        </p:sp>
      </p:grpSp>
      <p:grpSp>
        <p:nvGrpSpPr>
          <p:cNvPr id="53" name="Group 32">
            <a:extLst>
              <a:ext uri="{FF2B5EF4-FFF2-40B4-BE49-F238E27FC236}">
                <a16:creationId xmlns:a16="http://schemas.microsoft.com/office/drawing/2014/main" id="{E37876C2-D5FC-57D0-8AFB-79FFB9F4EF53}"/>
              </a:ext>
            </a:extLst>
          </p:cNvPr>
          <p:cNvGrpSpPr/>
          <p:nvPr/>
        </p:nvGrpSpPr>
        <p:grpSpPr>
          <a:xfrm>
            <a:off x="8466542" y="9343913"/>
            <a:ext cx="8496298" cy="687513"/>
            <a:chOff x="-1434942" y="-502403"/>
            <a:chExt cx="2237707" cy="1170453"/>
          </a:xfrm>
        </p:grpSpPr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DD3E4363-4D28-6E7A-EC3A-37C558962D8B}"/>
                </a:ext>
              </a:extLst>
            </p:cNvPr>
            <p:cNvSpPr/>
            <p:nvPr/>
          </p:nvSpPr>
          <p:spPr>
            <a:xfrm>
              <a:off x="-1434942" y="-502403"/>
              <a:ext cx="2237707" cy="1170453"/>
            </a:xfrm>
            <a:custGeom>
              <a:avLst/>
              <a:gdLst/>
              <a:ahLst/>
              <a:cxnLst/>
              <a:rect l="l" t="t" r="r" b="b"/>
              <a:pathLst>
                <a:path w="802765" h="953284">
                  <a:moveTo>
                    <a:pt x="0" y="0"/>
                  </a:moveTo>
                  <a:lnTo>
                    <a:pt x="802765" y="0"/>
                  </a:lnTo>
                  <a:lnTo>
                    <a:pt x="802765" y="953284"/>
                  </a:lnTo>
                  <a:lnTo>
                    <a:pt x="0" y="953284"/>
                  </a:lnTo>
                  <a:close/>
                </a:path>
              </a:pathLst>
            </a:custGeom>
            <a:solidFill>
              <a:srgbClr val="FFFCF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" name="TextBox 34">
              <a:extLst>
                <a:ext uri="{FF2B5EF4-FFF2-40B4-BE49-F238E27FC236}">
                  <a16:creationId xmlns:a16="http://schemas.microsoft.com/office/drawing/2014/main" id="{28E0AC0A-4A8E-19F8-AEC2-E69C70C47363}"/>
                </a:ext>
              </a:extLst>
            </p:cNvPr>
            <p:cNvSpPr txBox="1"/>
            <p:nvPr/>
          </p:nvSpPr>
          <p:spPr>
            <a:xfrm>
              <a:off x="-1434942" y="241258"/>
              <a:ext cx="2237707" cy="258275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marL="0" algn="l" rtl="0" eaLnBrk="1" latinLnBrk="0" hangingPunct="1"/>
              <a:r>
                <a:rPr lang="en-US" sz="20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+mn-ea"/>
                  <a:cs typeface="+mn-cs"/>
                </a:rPr>
                <a:t>12.94M</a:t>
              </a:r>
              <a:endParaRPr lang="en-US" sz="2000" dirty="0">
                <a:effectLst/>
              </a:endParaRPr>
            </a:p>
            <a:p>
              <a:endParaRPr lang="en-US" sz="2300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87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902605">
            <a:off x="3514227" y="4755148"/>
            <a:ext cx="6914709" cy="4559150"/>
          </a:xfrm>
          <a:custGeom>
            <a:avLst/>
            <a:gdLst/>
            <a:ahLst/>
            <a:cxnLst/>
            <a:rect l="l" t="t" r="r" b="b"/>
            <a:pathLst>
              <a:path w="6914709" h="4559150">
                <a:moveTo>
                  <a:pt x="0" y="0"/>
                </a:moveTo>
                <a:lnTo>
                  <a:pt x="6914709" y="0"/>
                </a:lnTo>
                <a:lnTo>
                  <a:pt x="6914709" y="4559150"/>
                </a:lnTo>
                <a:lnTo>
                  <a:pt x="0" y="4559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622" r="-657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90500" y="0"/>
            <a:ext cx="9144000" cy="10477500"/>
            <a:chOff x="0" y="0"/>
            <a:chExt cx="2408296" cy="28096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08296" cy="2809679"/>
            </a:xfrm>
            <a:custGeom>
              <a:avLst/>
              <a:gdLst/>
              <a:ahLst/>
              <a:cxnLst/>
              <a:rect l="l" t="t" r="r" b="b"/>
              <a:pathLst>
                <a:path w="2408296" h="2809679">
                  <a:moveTo>
                    <a:pt x="0" y="0"/>
                  </a:moveTo>
                  <a:lnTo>
                    <a:pt x="2408296" y="0"/>
                  </a:lnTo>
                  <a:lnTo>
                    <a:pt x="2408296" y="2809679"/>
                  </a:lnTo>
                  <a:lnTo>
                    <a:pt x="0" y="2809679"/>
                  </a:lnTo>
                  <a:close/>
                </a:path>
              </a:pathLst>
            </a:custGeom>
            <a:solidFill>
              <a:srgbClr val="FFFC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2408296" cy="281920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4300" y="190500"/>
            <a:ext cx="9220202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99"/>
              </a:lnSpc>
              <a:spcBef>
                <a:spcPct val="0"/>
              </a:spcBef>
            </a:pPr>
            <a:r>
              <a:rPr lang="en-US" sz="9999" u="none" strike="noStrike" dirty="0">
                <a:solidFill>
                  <a:srgbClr val="000001"/>
                </a:solidFill>
                <a:latin typeface="Bobby Jones"/>
                <a:ea typeface="Bobby Jones"/>
                <a:cs typeface="Bobby Jones"/>
                <a:sym typeface="Bobby Jones"/>
              </a:rPr>
              <a:t>Model Training &amp; Evaluation</a:t>
            </a:r>
            <a:endParaRPr lang="en-US" sz="9600" dirty="0">
              <a:solidFill>
                <a:srgbClr val="000001"/>
              </a:solidFill>
              <a:latin typeface="DM Sans"/>
              <a:sym typeface="DM Sans"/>
            </a:endParaRPr>
          </a:p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endParaRPr lang="en-US" sz="9999" u="none" strike="noStrike" dirty="0">
              <a:solidFill>
                <a:srgbClr val="000001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38819" y="3631307"/>
            <a:ext cx="5447681" cy="1485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000001"/>
                </a:solidFill>
                <a:latin typeface="DM Sans"/>
                <a:ea typeface="DM Sans"/>
                <a:cs typeface="DM Sans"/>
                <a:sym typeface="DM Sans"/>
              </a:rPr>
              <a:t>70% for Training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1"/>
                </a:solidFill>
                <a:latin typeface="DM Sans"/>
                <a:ea typeface="DM Sans"/>
                <a:cs typeface="DM Sans"/>
                <a:sym typeface="DM Sans"/>
              </a:rPr>
              <a:t>15% for Validation 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000001"/>
                </a:solidFill>
                <a:latin typeface="DM Sans"/>
                <a:ea typeface="DM Sans"/>
                <a:cs typeface="DM Sans"/>
                <a:sym typeface="DM Sans"/>
              </a:rPr>
              <a:t>15% for Testing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694049" y="-35519"/>
            <a:ext cx="5659694" cy="530820"/>
            <a:chOff x="0" y="7431"/>
            <a:chExt cx="652247" cy="150519"/>
          </a:xfrm>
        </p:grpSpPr>
        <p:sp>
          <p:nvSpPr>
            <p:cNvPr id="18" name="Freeform 18"/>
            <p:cNvSpPr/>
            <p:nvPr/>
          </p:nvSpPr>
          <p:spPr>
            <a:xfrm>
              <a:off x="0" y="7431"/>
              <a:ext cx="652247" cy="150519"/>
            </a:xfrm>
            <a:custGeom>
              <a:avLst/>
              <a:gdLst/>
              <a:ahLst/>
              <a:cxnLst/>
              <a:rect l="l" t="t" r="r" b="b"/>
              <a:pathLst>
                <a:path w="652247" h="150519">
                  <a:moveTo>
                    <a:pt x="0" y="0"/>
                  </a:moveTo>
                  <a:lnTo>
                    <a:pt x="652247" y="0"/>
                  </a:lnTo>
                  <a:lnTo>
                    <a:pt x="652247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FFFCF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8100"/>
              <a:ext cx="652247" cy="1124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9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00001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Confusion Matrix</a:t>
              </a:r>
              <a:endParaRPr lang="en-US" sz="2499" u="none" strike="noStrike" dirty="0">
                <a:solidFill>
                  <a:srgbClr val="000001"/>
                </a:solidFill>
                <a:latin typeface="Bobby Jones"/>
                <a:ea typeface="Bobby Jones"/>
                <a:cs typeface="Bobby Jones"/>
                <a:sym typeface="Bobby Jones"/>
              </a:endParaRPr>
            </a:p>
          </p:txBody>
        </p:sp>
      </p:grpSp>
      <p:sp>
        <p:nvSpPr>
          <p:cNvPr id="23" name="Freeform 23"/>
          <p:cNvSpPr/>
          <p:nvPr/>
        </p:nvSpPr>
        <p:spPr>
          <a:xfrm rot="-2700000">
            <a:off x="10092350" y="1917824"/>
            <a:ext cx="1203398" cy="326025"/>
          </a:xfrm>
          <a:custGeom>
            <a:avLst/>
            <a:gdLst/>
            <a:ahLst/>
            <a:cxnLst/>
            <a:rect l="l" t="t" r="r" b="b"/>
            <a:pathLst>
              <a:path w="1203398" h="326025">
                <a:moveTo>
                  <a:pt x="0" y="0"/>
                </a:moveTo>
                <a:lnTo>
                  <a:pt x="1203398" y="0"/>
                </a:lnTo>
                <a:lnTo>
                  <a:pt x="1203398" y="326026"/>
                </a:lnTo>
                <a:lnTo>
                  <a:pt x="0" y="326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2307826">
            <a:off x="16225711" y="5479952"/>
            <a:ext cx="1257300" cy="565477"/>
          </a:xfrm>
          <a:custGeom>
            <a:avLst/>
            <a:gdLst/>
            <a:ahLst/>
            <a:cxnLst/>
            <a:rect l="l" t="t" r="r" b="b"/>
            <a:pathLst>
              <a:path w="1257300" h="565477">
                <a:moveTo>
                  <a:pt x="0" y="0"/>
                </a:moveTo>
                <a:lnTo>
                  <a:pt x="1257300" y="0"/>
                </a:lnTo>
                <a:lnTo>
                  <a:pt x="1257300" y="565477"/>
                </a:lnTo>
                <a:lnTo>
                  <a:pt x="0" y="5654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5533655">
            <a:off x="16939267" y="756143"/>
            <a:ext cx="598429" cy="545115"/>
          </a:xfrm>
          <a:custGeom>
            <a:avLst/>
            <a:gdLst/>
            <a:ahLst/>
            <a:cxnLst/>
            <a:rect l="l" t="t" r="r" b="b"/>
            <a:pathLst>
              <a:path w="598429" h="545115">
                <a:moveTo>
                  <a:pt x="0" y="0"/>
                </a:moveTo>
                <a:lnTo>
                  <a:pt x="598429" y="0"/>
                </a:lnTo>
                <a:lnTo>
                  <a:pt x="598429" y="545114"/>
                </a:lnTo>
                <a:lnTo>
                  <a:pt x="0" y="545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510308" y="2953941"/>
            <a:ext cx="6286500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00"/>
              </a:lnSpc>
              <a:spcBef>
                <a:spcPct val="0"/>
              </a:spcBef>
            </a:pPr>
            <a:r>
              <a:rPr lang="en-US" sz="5000" u="none" strike="noStrike" dirty="0">
                <a:solidFill>
                  <a:srgbClr val="000001"/>
                </a:solidFill>
                <a:latin typeface="Bobby Jones Condensed"/>
                <a:ea typeface="Bobby Jones Condensed"/>
                <a:cs typeface="Bobby Jones Condensed"/>
                <a:sym typeface="Bobby Jones Condensed"/>
              </a:rPr>
              <a:t>Split Data into: 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0742CD7C-259B-4B80-4FEB-ECEB74B88CF1}"/>
              </a:ext>
            </a:extLst>
          </p:cNvPr>
          <p:cNvSpPr txBox="1"/>
          <p:nvPr/>
        </p:nvSpPr>
        <p:spPr>
          <a:xfrm>
            <a:off x="304801" y="5432459"/>
            <a:ext cx="8153400" cy="3993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9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Both models were trained using the training data, with validation data used for monitoring performance during training.</a:t>
            </a:r>
          </a:p>
          <a:p>
            <a:pPr marL="457200" lvl="0" indent="-457200" algn="l">
              <a:lnSpc>
                <a:spcPts val="39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u="none" strike="noStrike" dirty="0">
                <a:solidFill>
                  <a:srgbClr val="000001"/>
                </a:solidFill>
                <a:latin typeface="DM Sans"/>
                <a:ea typeface="DM Sans"/>
                <a:cs typeface="DM Sans"/>
                <a:sym typeface="DM Sans"/>
              </a:rPr>
              <a:t>In Custom CNN model use </a:t>
            </a:r>
            <a:r>
              <a:rPr lang="en-US" sz="3200" dirty="0"/>
              <a:t>Early stopping callbacks were added to prevent overfitting.</a:t>
            </a:r>
          </a:p>
          <a:p>
            <a:pPr marL="457200" lvl="0" indent="-457200" algn="l">
              <a:lnSpc>
                <a:spcPts val="39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u="none" strike="noStrike" dirty="0">
                <a:solidFill>
                  <a:srgbClr val="000001"/>
                </a:solidFill>
                <a:latin typeface="DM Sans"/>
                <a:ea typeface="DM Sans"/>
                <a:cs typeface="DM Sans"/>
                <a:sym typeface="DM Sans"/>
              </a:rPr>
              <a:t>InceptionV3 achieve accuracy 94%.</a:t>
            </a:r>
          </a:p>
          <a:p>
            <a:pPr marL="457200" lvl="0" indent="-457200" algn="l">
              <a:lnSpc>
                <a:spcPts val="39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1"/>
                </a:solidFill>
                <a:latin typeface="DM Sans"/>
                <a:ea typeface="DM Sans"/>
                <a:cs typeface="DM Sans"/>
                <a:sym typeface="DM Sans"/>
              </a:rPr>
              <a:t>Custom CNN model achieve accuracy 89.33%.</a:t>
            </a:r>
            <a:endParaRPr lang="en-US" sz="3000" u="none" strike="noStrike" dirty="0">
              <a:solidFill>
                <a:srgbClr val="00000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D03CC00-250F-7C61-9F29-AE64123250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34502" y="5432460"/>
            <a:ext cx="8749080" cy="45526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4DAF5D7-EE96-13B2-E242-7C58BC21BB6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34502" y="659595"/>
            <a:ext cx="8749080" cy="45168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9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3478872" y="8301432"/>
            <a:ext cx="12737522" cy="1795068"/>
            <a:chOff x="0" y="0"/>
            <a:chExt cx="1254321" cy="1153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321" cy="1153975"/>
            </a:xfrm>
            <a:custGeom>
              <a:avLst/>
              <a:gdLst/>
              <a:ahLst/>
              <a:cxnLst/>
              <a:rect l="l" t="t" r="r" b="b"/>
              <a:pathLst>
                <a:path w="1254321" h="1153975">
                  <a:moveTo>
                    <a:pt x="0" y="0"/>
                  </a:moveTo>
                  <a:lnTo>
                    <a:pt x="1254321" y="0"/>
                  </a:lnTo>
                  <a:lnTo>
                    <a:pt x="1254321" y="1153975"/>
                  </a:lnTo>
                  <a:lnTo>
                    <a:pt x="0" y="1153975"/>
                  </a:lnTo>
                  <a:close/>
                </a:path>
              </a:pathLst>
            </a:custGeom>
            <a:solidFill>
              <a:srgbClr val="FFFC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254321" cy="11539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endParaRPr lang="en-US" sz="2800" b="1" dirty="0"/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2800" dirty="0"/>
                <a:t>The </a:t>
              </a:r>
              <a:r>
                <a:rPr lang="en-US" sz="2800"/>
                <a:t>pretrained Inception16 </a:t>
              </a:r>
              <a:r>
                <a:rPr lang="en-US" sz="2800" dirty="0"/>
                <a:t>model was more effective due to its feature extraction capabilities.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2800" dirty="0"/>
                <a:t>The custom CNN model performed well but required careful tuning and more computational effort.</a:t>
              </a:r>
            </a:p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 lang="en-US" sz="2600" dirty="0">
                <a:solidFill>
                  <a:srgbClr val="00000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41945" y="1431965"/>
            <a:ext cx="7604109" cy="1257261"/>
            <a:chOff x="0" y="0"/>
            <a:chExt cx="1262299" cy="33113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4321" cy="275951"/>
            </a:xfrm>
            <a:custGeom>
              <a:avLst/>
              <a:gdLst/>
              <a:ahLst/>
              <a:cxnLst/>
              <a:rect l="l" t="t" r="r" b="b"/>
              <a:pathLst>
                <a:path w="1254321" h="275951">
                  <a:moveTo>
                    <a:pt x="0" y="0"/>
                  </a:moveTo>
                  <a:lnTo>
                    <a:pt x="1254321" y="0"/>
                  </a:lnTo>
                  <a:lnTo>
                    <a:pt x="1254321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FFFCF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978" y="102805"/>
              <a:ext cx="1254321" cy="228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  <a:spcBef>
                  <a:spcPct val="0"/>
                </a:spcBef>
              </a:pPr>
              <a:r>
                <a:rPr lang="en-US" sz="2999" b="0" dirty="0">
                  <a:solidFill>
                    <a:srgbClr val="000001"/>
                  </a:solidFill>
                  <a:effectLst/>
                  <a:latin typeface="Bobby Jones"/>
                  <a:sym typeface="Bobby Jones"/>
                </a:rPr>
                <a:t>Plot Training and validation accuracy</a:t>
              </a:r>
              <a:endPara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 lang="en-US" sz="2999" dirty="0">
                <a:solidFill>
                  <a:srgbClr val="000001"/>
                </a:solidFill>
                <a:latin typeface="Bobby Jones"/>
                <a:ea typeface="Bobby Jones"/>
                <a:cs typeface="Bobby Jones"/>
                <a:sym typeface="Bobby Jone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81600" y="1400351"/>
            <a:ext cx="7764454" cy="1114902"/>
            <a:chOff x="0" y="0"/>
            <a:chExt cx="6641689" cy="1669642"/>
          </a:xfrm>
        </p:grpSpPr>
        <p:sp>
          <p:nvSpPr>
            <p:cNvPr id="19" name="Freeform 19"/>
            <p:cNvSpPr/>
            <p:nvPr/>
          </p:nvSpPr>
          <p:spPr>
            <a:xfrm rot="-5400000">
              <a:off x="-526751" y="526751"/>
              <a:ext cx="1669642" cy="616140"/>
            </a:xfrm>
            <a:custGeom>
              <a:avLst/>
              <a:gdLst/>
              <a:ahLst/>
              <a:cxnLst/>
              <a:rect l="l" t="t" r="r" b="b"/>
              <a:pathLst>
                <a:path w="1669642" h="616140">
                  <a:moveTo>
                    <a:pt x="0" y="0"/>
                  </a:moveTo>
                  <a:lnTo>
                    <a:pt x="1669642" y="0"/>
                  </a:lnTo>
                  <a:lnTo>
                    <a:pt x="1669642" y="616140"/>
                  </a:lnTo>
                  <a:lnTo>
                    <a:pt x="0" y="616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348835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 rot="-5400000">
              <a:off x="5472596" y="500549"/>
              <a:ext cx="1669642" cy="668544"/>
            </a:xfrm>
            <a:custGeom>
              <a:avLst/>
              <a:gdLst/>
              <a:ahLst/>
              <a:cxnLst/>
              <a:rect l="l" t="t" r="r" b="b"/>
              <a:pathLst>
                <a:path w="1669642" h="668544">
                  <a:moveTo>
                    <a:pt x="0" y="0"/>
                  </a:moveTo>
                  <a:lnTo>
                    <a:pt x="1669642" y="0"/>
                  </a:lnTo>
                  <a:lnTo>
                    <a:pt x="1669642" y="668544"/>
                  </a:lnTo>
                  <a:lnTo>
                    <a:pt x="0" y="668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313652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5609563" y="6992050"/>
            <a:ext cx="2118374" cy="2724597"/>
          </a:xfrm>
          <a:custGeom>
            <a:avLst/>
            <a:gdLst/>
            <a:ahLst/>
            <a:cxnLst/>
            <a:rect l="l" t="t" r="r" b="b"/>
            <a:pathLst>
              <a:path w="2118374" h="2724597">
                <a:moveTo>
                  <a:pt x="0" y="0"/>
                </a:moveTo>
                <a:lnTo>
                  <a:pt x="2118374" y="0"/>
                </a:lnTo>
                <a:lnTo>
                  <a:pt x="2118374" y="2724597"/>
                </a:lnTo>
                <a:lnTo>
                  <a:pt x="0" y="2724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2326870">
            <a:off x="15546318" y="9364423"/>
            <a:ext cx="674060" cy="309260"/>
          </a:xfrm>
          <a:custGeom>
            <a:avLst/>
            <a:gdLst/>
            <a:ahLst/>
            <a:cxnLst/>
            <a:rect l="l" t="t" r="r" b="b"/>
            <a:pathLst>
              <a:path w="674060" h="309260">
                <a:moveTo>
                  <a:pt x="0" y="0"/>
                </a:moveTo>
                <a:lnTo>
                  <a:pt x="674060" y="0"/>
                </a:lnTo>
                <a:lnTo>
                  <a:pt x="674060" y="309260"/>
                </a:lnTo>
                <a:lnTo>
                  <a:pt x="0" y="3092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8565182" y="1264816"/>
            <a:ext cx="1057180" cy="302684"/>
          </a:xfrm>
          <a:custGeom>
            <a:avLst/>
            <a:gdLst/>
            <a:ahLst/>
            <a:cxnLst/>
            <a:rect l="l" t="t" r="r" b="b"/>
            <a:pathLst>
              <a:path w="1057180" h="302684">
                <a:moveTo>
                  <a:pt x="0" y="0"/>
                </a:moveTo>
                <a:lnTo>
                  <a:pt x="1057180" y="0"/>
                </a:lnTo>
                <a:lnTo>
                  <a:pt x="1057180" y="302685"/>
                </a:lnTo>
                <a:lnTo>
                  <a:pt x="0" y="3026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9854" r="-548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2024948">
            <a:off x="7916542" y="8010818"/>
            <a:ext cx="820789" cy="270114"/>
          </a:xfrm>
          <a:custGeom>
            <a:avLst/>
            <a:gdLst/>
            <a:ahLst/>
            <a:cxnLst/>
            <a:rect l="l" t="t" r="r" b="b"/>
            <a:pathLst>
              <a:path w="820789" h="270114">
                <a:moveTo>
                  <a:pt x="0" y="0"/>
                </a:moveTo>
                <a:lnTo>
                  <a:pt x="820790" y="0"/>
                </a:lnTo>
                <a:lnTo>
                  <a:pt x="820790" y="270114"/>
                </a:lnTo>
                <a:lnTo>
                  <a:pt x="0" y="270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2667000" y="374429"/>
            <a:ext cx="12954000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dirty="0">
                <a:solidFill>
                  <a:srgbClr val="000001"/>
                </a:solidFill>
                <a:latin typeface="Bobby Jones"/>
                <a:ea typeface="Bobby Jones"/>
                <a:cs typeface="Bobby Jones"/>
                <a:sym typeface="Bobby Jones"/>
              </a:rPr>
              <a:t>Result &amp; Conclusion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47215" y="8867993"/>
            <a:ext cx="2952416" cy="548341"/>
            <a:chOff x="168691" y="15173"/>
            <a:chExt cx="1299040" cy="275951"/>
          </a:xfrm>
        </p:grpSpPr>
        <p:sp>
          <p:nvSpPr>
            <p:cNvPr id="27" name="Freeform 27"/>
            <p:cNvSpPr/>
            <p:nvPr/>
          </p:nvSpPr>
          <p:spPr>
            <a:xfrm>
              <a:off x="213410" y="15173"/>
              <a:ext cx="1254321" cy="275951"/>
            </a:xfrm>
            <a:custGeom>
              <a:avLst/>
              <a:gdLst/>
              <a:ahLst/>
              <a:cxnLst/>
              <a:rect l="l" t="t" r="r" b="b"/>
              <a:pathLst>
                <a:path w="1254321" h="275951">
                  <a:moveTo>
                    <a:pt x="0" y="0"/>
                  </a:moveTo>
                  <a:lnTo>
                    <a:pt x="1254321" y="0"/>
                  </a:lnTo>
                  <a:lnTo>
                    <a:pt x="1254321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FFFCF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68691" y="38986"/>
              <a:ext cx="1254321" cy="209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1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Conclusion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B5E19D84-C380-ABAF-7707-477FCBD554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575" y="2803255"/>
            <a:ext cx="7556049" cy="52101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44E79D-52C0-7BD1-1C4C-DE64D6A0CD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7633" y="2826115"/>
            <a:ext cx="7564421" cy="5187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599</Words>
  <Application>Microsoft Office PowerPoint</Application>
  <PresentationFormat>Custom</PresentationFormat>
  <Paragraphs>98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DM Sans</vt:lpstr>
      <vt:lpstr>Courier New</vt:lpstr>
      <vt:lpstr>Consolas</vt:lpstr>
      <vt:lpstr>Bobby Jones</vt:lpstr>
      <vt:lpstr>Calibri</vt:lpstr>
      <vt:lpstr>Bobby Jones Condensed</vt:lpstr>
      <vt:lpstr>Arial</vt:lpstr>
      <vt:lpstr>Arial Unicode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سندس احمد عبدالله محمد</cp:lastModifiedBy>
  <cp:revision>27</cp:revision>
  <dcterms:created xsi:type="dcterms:W3CDTF">2006-08-16T00:00:00Z</dcterms:created>
  <dcterms:modified xsi:type="dcterms:W3CDTF">2024-12-08T03:53:03Z</dcterms:modified>
  <dc:identifier>DAGYY1NkL1s</dc:identifier>
</cp:coreProperties>
</file>